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61" r:id="rId2"/>
  </p:sldMasterIdLst>
  <p:notesMasterIdLst>
    <p:notesMasterId r:id="rId56"/>
  </p:notesMasterIdLst>
  <p:sldIdLst>
    <p:sldId id="256" r:id="rId3"/>
    <p:sldId id="993" r:id="rId4"/>
    <p:sldId id="384" r:id="rId5"/>
    <p:sldId id="385" r:id="rId6"/>
    <p:sldId id="338" r:id="rId7"/>
    <p:sldId id="386" r:id="rId8"/>
    <p:sldId id="312" r:id="rId9"/>
    <p:sldId id="313" r:id="rId10"/>
    <p:sldId id="992" r:id="rId11"/>
    <p:sldId id="316" r:id="rId12"/>
    <p:sldId id="342" r:id="rId13"/>
    <p:sldId id="297" r:id="rId14"/>
    <p:sldId id="299" r:id="rId15"/>
    <p:sldId id="300" r:id="rId16"/>
    <p:sldId id="301" r:id="rId17"/>
    <p:sldId id="303" r:id="rId18"/>
    <p:sldId id="308" r:id="rId19"/>
    <p:sldId id="309" r:id="rId20"/>
    <p:sldId id="307" r:id="rId21"/>
    <p:sldId id="310" r:id="rId22"/>
    <p:sldId id="311" r:id="rId23"/>
    <p:sldId id="343" r:id="rId24"/>
    <p:sldId id="317" r:id="rId25"/>
    <p:sldId id="318" r:id="rId26"/>
    <p:sldId id="335" r:id="rId27"/>
    <p:sldId id="336" r:id="rId28"/>
    <p:sldId id="337" r:id="rId29"/>
    <p:sldId id="344" r:id="rId30"/>
    <p:sldId id="320" r:id="rId31"/>
    <p:sldId id="321" r:id="rId32"/>
    <p:sldId id="322" r:id="rId33"/>
    <p:sldId id="323" r:id="rId34"/>
    <p:sldId id="324" r:id="rId35"/>
    <p:sldId id="325" r:id="rId36"/>
    <p:sldId id="326" r:id="rId37"/>
    <p:sldId id="327" r:id="rId38"/>
    <p:sldId id="328" r:id="rId39"/>
    <p:sldId id="329" r:id="rId40"/>
    <p:sldId id="330" r:id="rId41"/>
    <p:sldId id="331" r:id="rId42"/>
    <p:sldId id="380" r:id="rId43"/>
    <p:sldId id="356" r:id="rId44"/>
    <p:sldId id="354" r:id="rId45"/>
    <p:sldId id="382" r:id="rId46"/>
    <p:sldId id="358" r:id="rId47"/>
    <p:sldId id="383" r:id="rId48"/>
    <p:sldId id="360" r:id="rId49"/>
    <p:sldId id="381" r:id="rId50"/>
    <p:sldId id="361" r:id="rId51"/>
    <p:sldId id="348" r:id="rId52"/>
    <p:sldId id="362" r:id="rId53"/>
    <p:sldId id="363" r:id="rId54"/>
    <p:sldId id="332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8312"/>
    <a:srgbClr val="E57254"/>
    <a:srgbClr val="D9D9D9"/>
    <a:srgbClr val="A75F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09"/>
    <p:restoredTop sz="78746"/>
  </p:normalViewPr>
  <p:slideViewPr>
    <p:cSldViewPr snapToGrid="0" snapToObjects="1">
      <p:cViewPr varScale="1">
        <p:scale>
          <a:sx n="82" d="100"/>
          <a:sy n="82" d="100"/>
        </p:scale>
        <p:origin x="18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44" d="100"/>
          <a:sy n="144" d="100"/>
        </p:scale>
        <p:origin x="449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E261F-8C98-8744-8E35-D8BB142E7BA1}" type="datetimeFigureOut">
              <a:rPr lang="en-US" smtClean="0"/>
              <a:t>1/17/21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D823-372B-D44A-9E22-69A34475E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54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7D823-372B-D44A-9E22-69A34475EC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58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823-372B-D44A-9E22-69A34475ECC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557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62F7FF-80E9-EA46-8276-FB972CB01D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6080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62F7FF-80E9-EA46-8276-FB972CB01D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8068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62F7FF-80E9-EA46-8276-FB972CB01D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1470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7D823-372B-D44A-9E22-69A34475EC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68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7D823-372B-D44A-9E22-69A34475ECC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069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obviously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dissimilar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pairs</a:t>
            </a:r>
            <a:endParaRPr lang="en-US" altLang="zh-CN" sz="240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7D823-372B-D44A-9E22-69A34475ECC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95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7D823-372B-D44A-9E22-69A34475ECC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426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7D823-372B-D44A-9E22-69A34475ECC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737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8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="1" i="0" spc="-51" baseline="0">
                <a:solidFill>
                  <a:schemeClr val="tx1">
                    <a:lumMod val="85000"/>
                    <a:lumOff val="15000"/>
                  </a:schemeClr>
                </a:solidFill>
                <a:latin typeface="Futura Condensed ExtraBold" charset="0"/>
                <a:ea typeface="Futura Condensed ExtraBold" charset="0"/>
                <a:cs typeface="Futura Condensed ExtraBold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189" indent="0" algn="ctr">
              <a:buNone/>
              <a:defRPr sz="24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E5899-C7BE-D143-81F6-00D643E8F2FC}" type="datetime1">
              <a:rPr lang="en-US" smtClean="0"/>
              <a:t>1/17/21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Wang - CMPT 733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3EED-A376-2945-9C94-44650EF9653D}" type="datetime1">
              <a:rPr lang="en-US" smtClean="0"/>
              <a:t>1/17/21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Wang - CMPT 733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8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414782"/>
            <a:ext cx="2628900" cy="5757421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DA96D-B248-6642-978B-C5AE17C79E52}" type="datetime1">
              <a:rPr lang="en-US" smtClean="0"/>
              <a:t>1/17/21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Wang - CMPT 733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BAR | Title Page with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B2EDA9-BA65-7D43-B2F9-A634420DBC76}"/>
              </a:ext>
            </a:extLst>
          </p:cNvPr>
          <p:cNvSpPr txBox="1"/>
          <p:nvPr userDrawn="1"/>
        </p:nvSpPr>
        <p:spPr>
          <a:xfrm>
            <a:off x="0" y="0"/>
            <a:ext cx="7173384" cy="369332"/>
          </a:xfrm>
          <a:prstGeom prst="rect">
            <a:avLst/>
          </a:prstGeom>
          <a:solidFill>
            <a:srgbClr val="CC0633"/>
          </a:solidFill>
        </p:spPr>
        <p:txBody>
          <a:bodyPr wrap="square" rtlCol="0">
            <a:spAutoFit/>
          </a:bodyPr>
          <a:lstStyle/>
          <a:p>
            <a:endParaRPr lang="en-US" sz="180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173384" y="186"/>
            <a:ext cx="5018616" cy="68643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0BDC30-F9E2-E84D-8EC1-32EBBF8E30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5573204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AAA6453-7A6E-6F44-9531-EED55DE913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4"/>
            <a:ext cx="6335185" cy="3278721"/>
          </a:xfrm>
          <a:noFill/>
          <a:ln>
            <a:noFill/>
          </a:ln>
        </p:spPr>
        <p:txBody>
          <a:bodyPr anchor="t">
            <a:noAutofit/>
          </a:bodyPr>
          <a:lstStyle>
            <a:lvl1pPr algn="l">
              <a:defRPr sz="6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PAGE</a:t>
            </a:r>
            <a:br>
              <a:rPr lang="en-US" dirty="0"/>
            </a:br>
            <a:r>
              <a:rPr lang="en-US" dirty="0"/>
              <a:t>WITH </a:t>
            </a:r>
            <a:br>
              <a:rPr lang="en-US" dirty="0"/>
            </a:br>
            <a:r>
              <a:rPr lang="en-US" dirty="0"/>
              <a:t>SIDE IMAGE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54AFDEA-ECA5-5949-BBA0-CB12683808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28261" y="1"/>
            <a:ext cx="1709160" cy="64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806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R | Title Page with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7173384" y="-6350"/>
            <a:ext cx="5018616" cy="6864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173384" y="0"/>
            <a:ext cx="5018616" cy="686435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0BDC30-F9E2-E84D-8EC1-32EBBF8E30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5573204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AAA6453-7A6E-6F44-9531-EED55DE913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4"/>
            <a:ext cx="6335185" cy="3278721"/>
          </a:xfrm>
        </p:spPr>
        <p:txBody>
          <a:bodyPr anchor="t">
            <a:noAutofit/>
          </a:bodyPr>
          <a:lstStyle>
            <a:lvl1pPr algn="l">
              <a:defRPr sz="6000">
                <a:solidFill>
                  <a:srgbClr val="CC0633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PAGE</a:t>
            </a:r>
            <a:br>
              <a:rPr lang="en-US" dirty="0"/>
            </a:br>
            <a:r>
              <a:rPr lang="en-US" dirty="0"/>
              <a:t>WITH </a:t>
            </a:r>
            <a:br>
              <a:rPr lang="en-US" dirty="0"/>
            </a:br>
            <a:r>
              <a:rPr lang="en-US" dirty="0"/>
              <a:t>SIDE IMAGE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54AFDEA-ECA5-5949-BBA0-CB12683808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28261" y="1"/>
            <a:ext cx="1709160" cy="64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2862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BAR | Title Page with to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C24254-722A-B146-BECC-4895EC4DA86A}"/>
              </a:ext>
            </a:extLst>
          </p:cNvPr>
          <p:cNvSpPr txBox="1"/>
          <p:nvPr userDrawn="1"/>
        </p:nvSpPr>
        <p:spPr>
          <a:xfrm>
            <a:off x="1" y="3743324"/>
            <a:ext cx="12191999" cy="369332"/>
          </a:xfrm>
          <a:prstGeom prst="rect">
            <a:avLst/>
          </a:prstGeom>
          <a:solidFill>
            <a:srgbClr val="CC0633"/>
          </a:solidFill>
        </p:spPr>
        <p:txBody>
          <a:bodyPr wrap="square" rtlCol="0">
            <a:spAutoFit/>
          </a:bodyPr>
          <a:lstStyle/>
          <a:p>
            <a:endParaRPr lang="en-US" sz="1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9135019-64D5-5141-B3AA-B6B2094058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74221" y="4101753"/>
            <a:ext cx="10363200" cy="3278721"/>
          </a:xfrm>
        </p:spPr>
        <p:txBody>
          <a:bodyPr anchor="t">
            <a:no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PAGE</a:t>
            </a:r>
            <a:br>
              <a:rPr lang="en-US" dirty="0"/>
            </a:br>
            <a:r>
              <a:rPr lang="en-US" dirty="0"/>
              <a:t>WITH TOP IMAGE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12192000" cy="3743325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4AFDEA-ECA5-5949-BBA0-CB12683808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28261" y="1"/>
            <a:ext cx="1709160" cy="64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143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R | Title Page with to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6351"/>
            <a:ext cx="12192000" cy="38308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12192000" cy="383085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46B9196-03E0-1243-81CF-AEC41C8223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74221" y="4101753"/>
            <a:ext cx="10363200" cy="3278721"/>
          </a:xfrm>
        </p:spPr>
        <p:txBody>
          <a:bodyPr anchor="t">
            <a:noAutofit/>
          </a:bodyPr>
          <a:lstStyle>
            <a:lvl1pPr algn="l">
              <a:defRPr sz="6000">
                <a:solidFill>
                  <a:srgbClr val="CC0633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PAGE</a:t>
            </a:r>
            <a:br>
              <a:rPr lang="en-US" dirty="0"/>
            </a:br>
            <a:r>
              <a:rPr lang="en-US" dirty="0"/>
              <a:t>WITH TOP IMAGE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4AFDEA-ECA5-5949-BBA0-CB12683808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28261" y="1"/>
            <a:ext cx="1709160" cy="64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213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BAR | Title Page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C29D96-D707-B34D-8402-C357832A3C7A}"/>
              </a:ext>
            </a:extLst>
          </p:cNvPr>
          <p:cNvSpPr txBox="1"/>
          <p:nvPr userDrawn="1"/>
        </p:nvSpPr>
        <p:spPr>
          <a:xfrm>
            <a:off x="0" y="1386479"/>
            <a:ext cx="12192000" cy="369332"/>
          </a:xfrm>
          <a:prstGeom prst="rect">
            <a:avLst/>
          </a:prstGeom>
          <a:solidFill>
            <a:srgbClr val="CC0633"/>
          </a:solidFill>
        </p:spPr>
        <p:txBody>
          <a:bodyPr wrap="square" rtlCol="0">
            <a:spAutoFit/>
          </a:bodyPr>
          <a:lstStyle/>
          <a:p>
            <a:endParaRPr lang="en-US" sz="1800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A9E8EA64-4192-3B4B-B6D0-A0CBC5D266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5599185"/>
            <a:ext cx="2743200" cy="365125"/>
          </a:xfr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4D345E-FAF2-894B-9E63-6F75C8E5BD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28261" y="1"/>
            <a:ext cx="1709160" cy="64093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9131F03-220F-7843-B21F-44753B90782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74221" y="1915764"/>
            <a:ext cx="10363200" cy="3278721"/>
          </a:xfrm>
        </p:spPr>
        <p:txBody>
          <a:bodyPr anchor="t">
            <a:no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PAGE</a:t>
            </a:r>
            <a:br>
              <a:rPr lang="en-US" dirty="0"/>
            </a:br>
            <a:r>
              <a:rPr lang="en-US" dirty="0"/>
              <a:t>WITHOUT IMAGE</a:t>
            </a:r>
          </a:p>
        </p:txBody>
      </p:sp>
    </p:spTree>
    <p:extLst>
      <p:ext uri="{BB962C8B-B14F-4D97-AF65-F5344CB8AC3E}">
        <p14:creationId xmlns:p14="http://schemas.microsoft.com/office/powerpoint/2010/main" val="33218178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R | Title Page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1140F4F-0E75-ED4A-90B8-D9886065EBC1}"/>
              </a:ext>
            </a:extLst>
          </p:cNvPr>
          <p:cNvSpPr txBox="1"/>
          <p:nvPr userDrawn="1"/>
        </p:nvSpPr>
        <p:spPr>
          <a:xfrm>
            <a:off x="0" y="0"/>
            <a:ext cx="12192000" cy="369332"/>
          </a:xfrm>
          <a:prstGeom prst="rect">
            <a:avLst/>
          </a:prstGeom>
          <a:solidFill>
            <a:srgbClr val="CC0633"/>
          </a:solidFill>
        </p:spPr>
        <p:txBody>
          <a:bodyPr wrap="square" rtlCol="0">
            <a:spAutoFit/>
          </a:bodyPr>
          <a:lstStyle/>
          <a:p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99B31A-829C-DC4E-8280-930D2537D48A}"/>
              </a:ext>
            </a:extLst>
          </p:cNvPr>
          <p:cNvSpPr txBox="1"/>
          <p:nvPr userDrawn="1"/>
        </p:nvSpPr>
        <p:spPr>
          <a:xfrm>
            <a:off x="1" y="1376855"/>
            <a:ext cx="12192000" cy="40254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74221" y="1873723"/>
            <a:ext cx="10363200" cy="3278721"/>
          </a:xfrm>
        </p:spPr>
        <p:txBody>
          <a:bodyPr anchor="t">
            <a:noAutofit/>
          </a:bodyPr>
          <a:lstStyle>
            <a:lvl1pPr algn="l">
              <a:defRPr sz="7200">
                <a:solidFill>
                  <a:srgbClr val="CC0633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PAGE</a:t>
            </a:r>
            <a:br>
              <a:rPr lang="en-US" dirty="0"/>
            </a:br>
            <a:r>
              <a:rPr lang="en-US" dirty="0"/>
              <a:t>WITHOUT IMAGE</a:t>
            </a:r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A9E8EA64-4192-3B4B-B6D0-A0CBC5D266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5599185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4D345E-FAF2-894B-9E63-6F75C8E5BD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28261" y="1"/>
            <a:ext cx="1709160" cy="64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848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C346D-FEA7-D94B-8FE2-AA7753AE2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4187" y="6492876"/>
            <a:ext cx="70781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fld id="{45E0C454-F75C-A944-8BC1-78DA56BBB2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3DD9335-0275-2C4A-8220-431F8A826B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95680"/>
            <a:ext cx="10515600" cy="695008"/>
          </a:xfrm>
        </p:spPr>
        <p:txBody>
          <a:bodyPr anchor="t">
            <a:noAutofit/>
          </a:bodyPr>
          <a:lstStyle>
            <a:lvl1pPr>
              <a:defRPr>
                <a:solidFill>
                  <a:srgbClr val="CC0633"/>
                </a:solidFill>
              </a:defRPr>
            </a:lvl1pPr>
          </a:lstStyle>
          <a:p>
            <a:r>
              <a:rPr lang="en-US" dirty="0"/>
              <a:t>PAGE WITH BULLETS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099102-4D2D-E045-AFDA-D4B493CAF9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42765" y="1917700"/>
            <a:ext cx="10515600" cy="3568700"/>
          </a:xfrm>
          <a:prstGeom prst="rect">
            <a:avLst/>
          </a:prstGeom>
        </p:spPr>
        <p:txBody>
          <a:bodyPr/>
          <a:lstStyle>
            <a:lvl1pPr marL="1069975" indent="-1069975">
              <a:buFontTx/>
              <a:buBlip>
                <a:blip r:embed="rId2"/>
              </a:buBlip>
              <a:tabLst/>
              <a:defRPr>
                <a:solidFill>
                  <a:srgbClr val="54585A"/>
                </a:solidFill>
              </a:defRPr>
            </a:lvl1pPr>
            <a:lvl2pPr marL="1377950" indent="-920750">
              <a:buFontTx/>
              <a:buBlip>
                <a:blip r:embed="rId2"/>
              </a:buBlip>
              <a:tabLst/>
              <a:defRPr>
                <a:solidFill>
                  <a:srgbClr val="54585A"/>
                </a:solidFill>
              </a:defRPr>
            </a:lvl2pPr>
            <a:lvl3pPr marL="1736725" indent="-822325">
              <a:buFontTx/>
              <a:buBlip>
                <a:blip r:embed="rId2"/>
              </a:buBlip>
              <a:tabLst/>
              <a:defRPr>
                <a:solidFill>
                  <a:srgbClr val="54585A"/>
                </a:solidFill>
              </a:defRPr>
            </a:lvl3pPr>
            <a:lvl4pPr marL="2090738" indent="-719138">
              <a:buFontTx/>
              <a:buBlip>
                <a:blip r:embed="rId2"/>
              </a:buBlip>
              <a:tabLst/>
              <a:defRPr>
                <a:solidFill>
                  <a:srgbClr val="54585A"/>
                </a:solidFill>
              </a:defRPr>
            </a:lvl4pPr>
            <a:lvl5pPr marL="2540000" indent="-711200">
              <a:buFontTx/>
              <a:buBlip>
                <a:blip r:embed="rId2"/>
              </a:buBlip>
              <a:tabLst/>
              <a:defRPr>
                <a:solidFill>
                  <a:srgbClr val="54585A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2890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8389" y="99629"/>
            <a:ext cx="10058400" cy="1450757"/>
          </a:xfrm>
        </p:spPr>
        <p:txBody>
          <a:bodyPr>
            <a:normAutofit/>
          </a:bodyPr>
          <a:lstStyle>
            <a:lvl1pPr marL="0">
              <a:defRPr sz="5400" b="1" i="0">
                <a:latin typeface="Futura Condensed ExtraBold" charset="0"/>
                <a:ea typeface="Futura Condensed ExtraBold" charset="0"/>
                <a:cs typeface="Futura Condensed ExtraBold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3" y="1947687"/>
            <a:ext cx="10058400" cy="4023360"/>
          </a:xfrm>
        </p:spPr>
        <p:txBody>
          <a:bodyPr>
            <a:normAutofit/>
          </a:bodyPr>
          <a:lstStyle>
            <a:lvl1pPr>
              <a:defRPr sz="3400">
                <a:latin typeface="Futura Medium" charset="0"/>
                <a:ea typeface="Futura Medium" charset="0"/>
                <a:cs typeface="Futura Medium" charset="0"/>
              </a:defRPr>
            </a:lvl1pPr>
            <a:lvl2pPr>
              <a:defRPr sz="3200" b="0" i="0">
                <a:latin typeface="Futura Condensed Medium" charset="0"/>
                <a:ea typeface="Futura Condensed Medium" charset="0"/>
                <a:cs typeface="Futura Condensed Medium" charset="0"/>
              </a:defRPr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4859B-B420-0444-9FC9-448941C5B82A}" type="datetime1">
              <a:rPr lang="en-US" smtClean="0"/>
              <a:t>1/17/21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Wang - CMPT 733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8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93AC7-17EC-B349-8097-3994DDA73642}" type="datetime1">
              <a:rPr lang="en-US" smtClean="0"/>
              <a:t>1/17/21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Wang - CMPT 733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E91CC-B908-EE49-B99C-D7F6B7832123}" type="datetime1">
              <a:rPr lang="en-US" smtClean="0"/>
              <a:t>1/17/21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Wang - CMPT 733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A7BD0-CF2F-8044-9A90-3AC4EF516A1F}" type="datetime1">
              <a:rPr lang="en-US" smtClean="0"/>
              <a:t>1/17/21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Wang - CMPT 733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392AA-2B27-894F-9A45-7D6FC82C2A84}" type="datetime1">
              <a:rPr lang="en-US" smtClean="0"/>
              <a:t>1/17/21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Wang - CMPT 733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8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8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E22E0-FB70-5B4C-81ED-D1C86C0DB183}" type="datetime1">
              <a:rPr lang="en-US" smtClean="0"/>
              <a:t>1/17/21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Jiannan Wang - CMPT 733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9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4" y="6459789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7578953B-8C84-A145-9B05-4ACF7B871A3B}" type="datetime1">
              <a:rPr lang="en-US" smtClean="0"/>
              <a:t>1/17/21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9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Jiannan Wang - CMPT 733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8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zh-CN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258C8-3379-9F4D-B8DB-95BBECAE90BD}" type="datetime1">
              <a:rPr lang="en-US" smtClean="0"/>
              <a:t>1/17/21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Wang - CMPT 733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3" y="6459789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BB2A8F5-4BF8-8549-B5CF-97DE397F4134}" type="datetime1">
              <a:rPr lang="en-US" smtClean="0"/>
              <a:t>1/17/21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59789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Jiannan Wang - CMPT 733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1" y="6459789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377" rtl="0" eaLnBrk="1" latinLnBrk="0" hangingPunct="1">
        <a:lnSpc>
          <a:spcPct val="85000"/>
        </a:lnSpc>
        <a:spcBef>
          <a:spcPct val="0"/>
        </a:spcBef>
        <a:buNone/>
        <a:defRPr sz="4800" kern="1200" spc="-51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38" indent="-91438" algn="l" defTabSz="914377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38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14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789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65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97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6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6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5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41267"/>
            <a:ext cx="10515600" cy="84942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3296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53229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13B9BE-9F57-4747-AEFA-02E77983E8B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644640" y="1"/>
            <a:ext cx="1709160" cy="64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325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CC0633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Trebuchet MS" panose="020B070302020209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sfu.ca/~jnwan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data.vancouver.ca" TargetMode="External"/><Relationship Id="rId2" Type="http://schemas.openxmlformats.org/officeDocument/2006/relationships/hyperlink" Target="https://github.com/public-apis/public-api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://www.data.gov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-requests.org/en/master/" TargetMode="External"/><Relationship Id="rId2" Type="http://schemas.openxmlformats.org/officeDocument/2006/relationships/hyperlink" Target="https://docs.python.org/2/library/urllib2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rapy.org/" TargetMode="External"/><Relationship Id="rId5" Type="http://schemas.openxmlformats.org/officeDocument/2006/relationships/hyperlink" Target="http://lxml.de/)" TargetMode="External"/><Relationship Id="rId4" Type="http://schemas.openxmlformats.org/officeDocument/2006/relationships/hyperlink" Target="https://www.crummy.com/software/BeautifulSoup/)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open?id=1274pH3aG79GWoct2aYi4fkFDdZqvdCb0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drive.google.com/open?id=1274pH3aG79GWoct2aYi4fkFDdZqvdCb0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github.com/datamade/dedupe" TargetMode="External"/><Relationship Id="rId7" Type="http://schemas.openxmlformats.org/officeDocument/2006/relationships/hyperlink" Target="http://dataprep.ai/" TargetMode="External"/><Relationship Id="rId2" Type="http://schemas.openxmlformats.org/officeDocument/2006/relationships/hyperlink" Target="http://pandas.pydata.org/pandas-docs/version/0.17.1/missing_data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rifacta.com/" TargetMode="External"/><Relationship Id="rId5" Type="http://schemas.openxmlformats.org/officeDocument/2006/relationships/hyperlink" Target="http://refinepro.com/" TargetMode="External"/><Relationship Id="rId4" Type="http://schemas.openxmlformats.org/officeDocument/2006/relationships/hyperlink" Target="http://openrefine.org/" TargetMode="External"/><Relationship Id="rId9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anaconda.com/state-of-data-science-2020" TargetMode="External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hyperlink" Target="https://www.nytimes.com/2014/08/18/technology/for-big-data-scientists-hurdle-to-insights-is-janitor-work.html" TargetMode="External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research.cs.wisc.edu/dibook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lar.google.ca/scholar?cluster=3738306890680168220&amp;hl=en&amp;as_sdt=0,5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sfu-db.github.io/cmpt884-fall16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39.gif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gif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jpe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preppindata.blogspot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rifiedmarketresearch.com/product/data-prep-market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429342"/>
            <a:ext cx="10957560" cy="35661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dirty="0"/>
              <a:t>CMPT</a:t>
            </a:r>
            <a:r>
              <a:rPr lang="zh-CN" altLang="en-US" dirty="0"/>
              <a:t> </a:t>
            </a:r>
            <a:r>
              <a:rPr lang="en-US" altLang="zh-CN" dirty="0"/>
              <a:t>733</a:t>
            </a:r>
            <a:br>
              <a:rPr lang="en-US" altLang="zh-CN" dirty="0"/>
            </a:b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Preparation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Slides by: </a:t>
            </a:r>
          </a:p>
          <a:p>
            <a:r>
              <a:rPr lang="en-US" altLang="zh-CN" dirty="0"/>
              <a:t>Jiannan</a:t>
            </a:r>
            <a:r>
              <a:rPr lang="zh-CN" altLang="en-US" dirty="0"/>
              <a:t> </a:t>
            </a:r>
            <a:r>
              <a:rPr lang="en-US" altLang="zh-CN" dirty="0"/>
              <a:t>Wang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97280" y="5407669"/>
            <a:ext cx="32192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https://www.cs.sfu.ca/~jnwang/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316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Preparation</a:t>
            </a:r>
            <a:r>
              <a:rPr lang="zh-CN" altLang="en-US" dirty="0"/>
              <a:t> </a:t>
            </a:r>
            <a:r>
              <a:rPr lang="en-US" altLang="zh-CN" dirty="0"/>
              <a:t>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3" y="1947687"/>
            <a:ext cx="10058400" cy="4372902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Collection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Cleaning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  <a:p>
            <a:endParaRPr lang="en-US" altLang="zh-CN" dirty="0"/>
          </a:p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Integration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4859B-B420-0444-9FC9-448941C5B82A}" type="datetime1">
              <a:rPr lang="en-US" smtClean="0"/>
              <a:t>1/17/21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Wang - CMPT 733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420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Preparation</a:t>
            </a:r>
            <a:r>
              <a:rPr lang="zh-CN" altLang="en-US" dirty="0"/>
              <a:t> </a:t>
            </a:r>
            <a:r>
              <a:rPr lang="en-US" altLang="zh-CN" dirty="0"/>
              <a:t>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3" y="1947687"/>
            <a:ext cx="10058400" cy="4372902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Data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Collection</a:t>
            </a:r>
          </a:p>
          <a:p>
            <a:pPr lvl="1"/>
            <a:r>
              <a:rPr lang="en-US" altLang="zh-CN" b="1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Where to collect</a:t>
            </a:r>
          </a:p>
          <a:p>
            <a:pPr lvl="1"/>
            <a:r>
              <a:rPr lang="en-US" altLang="zh-CN" dirty="0">
                <a:solidFill>
                  <a:schemeClr val="tx1"/>
                </a:solidFill>
              </a:rPr>
              <a:t>  How to collect</a:t>
            </a:r>
          </a:p>
          <a:p>
            <a:endParaRPr lang="en-US" altLang="zh-CN" dirty="0"/>
          </a:p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Cleaning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  <a:p>
            <a:endParaRPr lang="en-US" altLang="zh-CN" dirty="0"/>
          </a:p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Integration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4859B-B420-0444-9FC9-448941C5B82A}" type="datetime1">
              <a:rPr lang="en-US" smtClean="0"/>
              <a:t>1/17/21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Wang - CMPT 733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190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Where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Collect?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4859B-B420-0444-9FC9-448941C5B82A}" type="datetime1">
              <a:rPr lang="en-US" smtClean="0"/>
              <a:t>1/17/21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Wang - CMPT 733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66446" y="1889164"/>
            <a:ext cx="9960343" cy="4753187"/>
          </a:xfrm>
        </p:spPr>
        <p:txBody>
          <a:bodyPr>
            <a:normAutofit/>
          </a:bodyPr>
          <a:lstStyle/>
          <a:p>
            <a:r>
              <a:rPr lang="en-US" altLang="zh-CN" sz="3200" b="1" dirty="0"/>
              <a:t>Internal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Data</a:t>
            </a:r>
            <a:endParaRPr lang="zh-CN" altLang="en-US" sz="3200" b="1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Warehouse</a:t>
            </a:r>
            <a:r>
              <a:rPr lang="zh-CN" altLang="en-US" dirty="0"/>
              <a:t> </a:t>
            </a:r>
            <a:r>
              <a:rPr lang="en-US" altLang="zh-CN" dirty="0"/>
              <a:t>(Tabular</a:t>
            </a:r>
            <a:r>
              <a:rPr lang="zh-CN" altLang="en-US" dirty="0"/>
              <a:t> </a:t>
            </a:r>
            <a:r>
              <a:rPr lang="en-US" altLang="zh-CN" dirty="0"/>
              <a:t>Data)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Logs</a:t>
            </a:r>
            <a:r>
              <a:rPr lang="zh-CN" altLang="en-US" dirty="0"/>
              <a:t> </a:t>
            </a:r>
            <a:r>
              <a:rPr lang="en-US" altLang="zh-CN" dirty="0"/>
              <a:t>(Text</a:t>
            </a:r>
            <a:r>
              <a:rPr lang="zh-CN" altLang="en-US" dirty="0"/>
              <a:t> </a:t>
            </a:r>
            <a:r>
              <a:rPr lang="en-US" altLang="zh-CN" dirty="0"/>
              <a:t>Files)</a:t>
            </a:r>
            <a:endParaRPr lang="zh-CN" altLang="en-US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Documents</a:t>
            </a:r>
            <a:r>
              <a:rPr lang="zh-CN" altLang="en-US" dirty="0"/>
              <a:t> </a:t>
            </a:r>
            <a:r>
              <a:rPr lang="en-US" altLang="zh-CN" dirty="0"/>
              <a:t>(Word,</a:t>
            </a:r>
            <a:r>
              <a:rPr lang="zh-CN" altLang="en-US" dirty="0"/>
              <a:t> </a:t>
            </a:r>
            <a:r>
              <a:rPr lang="en-US" altLang="zh-CN" dirty="0"/>
              <a:t>Excel,</a:t>
            </a:r>
            <a:r>
              <a:rPr lang="zh-CN" altLang="en-US" dirty="0"/>
              <a:t> </a:t>
            </a:r>
            <a:r>
              <a:rPr lang="en-US" altLang="zh-CN" dirty="0"/>
              <a:t>PDF)</a:t>
            </a:r>
            <a:endParaRPr lang="zh-CN" altLang="en-US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Multimedia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(Video,</a:t>
            </a:r>
            <a:r>
              <a:rPr lang="zh-CN" altLang="en-US" dirty="0"/>
              <a:t> </a:t>
            </a:r>
            <a:r>
              <a:rPr lang="en-US" altLang="zh-CN" dirty="0"/>
              <a:t>Audio,</a:t>
            </a:r>
            <a:r>
              <a:rPr lang="zh-CN" altLang="en-US" dirty="0"/>
              <a:t> </a:t>
            </a:r>
            <a:r>
              <a:rPr lang="en-US" altLang="zh-CN" dirty="0"/>
              <a:t>Image)</a:t>
            </a:r>
          </a:p>
          <a:p>
            <a:pPr lvl="1">
              <a:lnSpc>
                <a:spcPct val="110000"/>
              </a:lnSpc>
            </a:pPr>
            <a:endParaRPr lang="zh-CN" altLang="en-US" sz="3600" dirty="0"/>
          </a:p>
          <a:p>
            <a:endParaRPr lang="en-US" dirty="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70CF4DBD-F106-BF48-85A1-4260E37A4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663" y="2691826"/>
            <a:ext cx="4517692" cy="277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7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Where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Collect?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4859B-B420-0444-9FC9-448941C5B82A}" type="datetime1">
              <a:rPr lang="en-US" smtClean="0"/>
              <a:t>1/17/21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Wang - CMPT 733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224763" y="1889164"/>
            <a:ext cx="9902026" cy="4753187"/>
          </a:xfrm>
        </p:spPr>
        <p:txBody>
          <a:bodyPr>
            <a:normAutofit/>
          </a:bodyPr>
          <a:lstStyle/>
          <a:p>
            <a:pPr lvl="0">
              <a:buClr>
                <a:srgbClr val="E48312"/>
              </a:buClr>
            </a:pPr>
            <a:r>
              <a:rPr lang="en-US" altLang="zh-CN" sz="32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External</a:t>
            </a:r>
            <a:r>
              <a:rPr lang="zh-CN" altLang="en-US" sz="32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2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Data</a:t>
            </a:r>
            <a:endParaRPr lang="is-IS" sz="3200" b="1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dirty="0"/>
              <a:t>Web</a:t>
            </a:r>
            <a:r>
              <a:rPr lang="zh-CN" altLang="en-US" dirty="0"/>
              <a:t> </a:t>
            </a:r>
            <a:r>
              <a:rPr lang="en-US" altLang="zh-CN" dirty="0"/>
              <a:t>Pages</a:t>
            </a:r>
            <a:r>
              <a:rPr lang="zh-CN" altLang="en-US" dirty="0"/>
              <a:t> 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Web</a:t>
            </a:r>
            <a:r>
              <a:rPr lang="zh-CN" altLang="en-US" dirty="0"/>
              <a:t> </a:t>
            </a:r>
            <a:r>
              <a:rPr lang="en-US" altLang="zh-CN" dirty="0"/>
              <a:t>APIs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>
                <a:hlinkClick r:id="rId2"/>
              </a:rPr>
              <a:t>https://github.com/public-apis/public-apis</a:t>
            </a:r>
            <a:r>
              <a:rPr lang="en-US" altLang="zh-CN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>
                <a:hlinkClick r:id="rId3" action="ppaction://hlinkfile"/>
              </a:rPr>
              <a:t>data.vancouver.ca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www.data.gov</a:t>
            </a:r>
            <a:r>
              <a:rPr lang="en-US" altLang="zh-CN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Wikidata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Freebase)</a:t>
            </a: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FA3DA13-5FF3-E040-B661-6C5734268D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9522" y="1889164"/>
            <a:ext cx="3552478" cy="41114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5A4374E-CAD1-4248-8B9B-BA7A4B91F823}"/>
              </a:ext>
            </a:extLst>
          </p:cNvPr>
          <p:cNvSpPr/>
          <p:nvPr/>
        </p:nvSpPr>
        <p:spPr>
          <a:xfrm>
            <a:off x="8783392" y="3944864"/>
            <a:ext cx="3408608" cy="22498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024A68-5E36-5E45-BBA5-D4E1CC4B932D}"/>
              </a:ext>
            </a:extLst>
          </p:cNvPr>
          <p:cNvCxnSpPr/>
          <p:nvPr/>
        </p:nvCxnSpPr>
        <p:spPr>
          <a:xfrm flipV="1">
            <a:off x="6748530" y="5105240"/>
            <a:ext cx="1890992" cy="25237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01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Classification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4859B-B420-0444-9FC9-448941C5B82A}" type="datetime1">
              <a:rPr lang="en-US" smtClean="0"/>
              <a:t>1/17/21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Wang - CMPT 733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499" y="4211939"/>
            <a:ext cx="2745682" cy="14817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749112" y="3403854"/>
            <a:ext cx="2334422" cy="5632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38" lvl="0" indent="-91438" defTabSz="914377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altLang="zh-CN" sz="340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Structured</a:t>
            </a:r>
            <a:endParaRPr lang="en-US" altLang="zh-CN" sz="3400" dirty="0">
              <a:solidFill>
                <a:srgbClr val="000000">
                  <a:lumMod val="75000"/>
                  <a:lumOff val="25000"/>
                </a:srgbClr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700732" y="3403854"/>
            <a:ext cx="3426644" cy="5632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38" lvl="0" indent="-91438" algn="ctr" defTabSz="914377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altLang="zh-CN" sz="34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Semi-structured</a:t>
            </a:r>
            <a:r>
              <a:rPr lang="zh-CN" altLang="en-US" sz="34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endParaRPr lang="en-US" altLang="zh-CN" sz="3400" dirty="0">
              <a:solidFill>
                <a:srgbClr val="000000">
                  <a:lumMod val="75000"/>
                  <a:lumOff val="25000"/>
                </a:srgbClr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563793" y="3403853"/>
            <a:ext cx="2946769" cy="5632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38" lvl="0" indent="-91438" algn="ctr" defTabSz="914377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altLang="zh-CN" sz="34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Unstructured</a:t>
            </a:r>
            <a:r>
              <a:rPr lang="zh-CN" altLang="en-US" sz="3400" dirty="0">
                <a:solidFill>
                  <a:srgbClr val="000000">
                    <a:lumMod val="75000"/>
                    <a:lumOff val="25000"/>
                  </a:srgbClr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endParaRPr lang="en-US" altLang="zh-CN" sz="3400" dirty="0">
              <a:solidFill>
                <a:srgbClr val="000000">
                  <a:lumMod val="75000"/>
                  <a:lumOff val="25000"/>
                </a:srgbClr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35037" y="4200965"/>
            <a:ext cx="3675489" cy="1502520"/>
            <a:chOff x="752132" y="4241772"/>
            <a:chExt cx="3971492" cy="175076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72" t="12761" r="-66" b="25877"/>
            <a:stretch/>
          </p:blipFill>
          <p:spPr>
            <a:xfrm>
              <a:off x="1852087" y="4241772"/>
              <a:ext cx="2871537" cy="147824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61" r="76942" b="25877"/>
            <a:stretch/>
          </p:blipFill>
          <p:spPr>
            <a:xfrm>
              <a:off x="752132" y="4243104"/>
              <a:ext cx="1099955" cy="1478247"/>
            </a:xfrm>
            <a:prstGeom prst="rect">
              <a:avLst/>
            </a:prstGeom>
            <a:ln>
              <a:noFill/>
            </a:ln>
          </p:spPr>
        </p:pic>
        <p:sp>
          <p:nvSpPr>
            <p:cNvPr id="16" name="Rectangle 15"/>
            <p:cNvSpPr/>
            <p:nvPr/>
          </p:nvSpPr>
          <p:spPr>
            <a:xfrm>
              <a:off x="752132" y="4243104"/>
              <a:ext cx="3971492" cy="17494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793" y="4043164"/>
            <a:ext cx="3258703" cy="190051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855325" y="1726389"/>
            <a:ext cx="1092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Futura Medium" charset="0"/>
                <a:ea typeface="Futura Medium" charset="0"/>
                <a:cs typeface="Futura Medium" charset="0"/>
              </a:rPr>
              <a:t>Data</a:t>
            </a:r>
            <a:endParaRPr lang="en-US" sz="320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cxnSp>
        <p:nvCxnSpPr>
          <p:cNvPr id="25" name="Elbow Connector 24"/>
          <p:cNvCxnSpPr>
            <a:endCxn id="9" idx="0"/>
          </p:cNvCxnSpPr>
          <p:nvPr/>
        </p:nvCxnSpPr>
        <p:spPr>
          <a:xfrm rot="10800000" flipV="1">
            <a:off x="1916324" y="2540570"/>
            <a:ext cx="4485017" cy="86328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22" idx="2"/>
            <a:endCxn id="10" idx="0"/>
          </p:cNvCxnSpPr>
          <p:nvPr/>
        </p:nvCxnSpPr>
        <p:spPr>
          <a:xfrm>
            <a:off x="6401340" y="2311164"/>
            <a:ext cx="12714" cy="10926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endCxn id="11" idx="0"/>
          </p:cNvCxnSpPr>
          <p:nvPr/>
        </p:nvCxnSpPr>
        <p:spPr>
          <a:xfrm>
            <a:off x="6414054" y="2540570"/>
            <a:ext cx="3623124" cy="86328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932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3" y="1947687"/>
            <a:ext cx="10058400" cy="4512102"/>
          </a:xfrm>
        </p:spPr>
        <p:txBody>
          <a:bodyPr>
            <a:normAutofit/>
          </a:bodyPr>
          <a:lstStyle/>
          <a:p>
            <a:r>
              <a:rPr lang="en-US" altLang="zh-CN" sz="3200" b="1" dirty="0"/>
              <a:t>Data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Discovery</a:t>
            </a:r>
          </a:p>
          <a:p>
            <a:pPr lvl="1"/>
            <a:r>
              <a:rPr lang="zh-CN" altLang="en-US" sz="3000" dirty="0"/>
              <a:t> </a:t>
            </a:r>
            <a:r>
              <a:rPr lang="en-US" altLang="zh-CN" sz="3000" dirty="0"/>
              <a:t>How</a:t>
            </a:r>
            <a:r>
              <a:rPr lang="zh-CN" altLang="en-US" sz="3000" dirty="0"/>
              <a:t> </a:t>
            </a:r>
            <a:r>
              <a:rPr lang="en-US" altLang="zh-CN" sz="3000" dirty="0"/>
              <a:t>to</a:t>
            </a:r>
            <a:r>
              <a:rPr lang="zh-CN" altLang="en-US" sz="3000" dirty="0"/>
              <a:t> </a:t>
            </a:r>
            <a:r>
              <a:rPr lang="en-US" altLang="zh-CN" sz="3000" dirty="0"/>
              <a:t>find</a:t>
            </a:r>
            <a:r>
              <a:rPr lang="zh-CN" altLang="en-US" sz="3000" dirty="0"/>
              <a:t> </a:t>
            </a:r>
            <a:r>
              <a:rPr lang="en-US" altLang="zh-CN" sz="3000" dirty="0"/>
              <a:t>related</a:t>
            </a:r>
            <a:r>
              <a:rPr lang="zh-CN" altLang="en-US" sz="3000" dirty="0"/>
              <a:t> </a:t>
            </a:r>
            <a:r>
              <a:rPr lang="en-US" altLang="zh-CN" sz="3000" dirty="0"/>
              <a:t>data?</a:t>
            </a:r>
          </a:p>
          <a:p>
            <a:pPr lvl="1"/>
            <a:endParaRPr lang="en-US" altLang="zh-CN" sz="3000" dirty="0"/>
          </a:p>
          <a:p>
            <a:r>
              <a:rPr lang="en-US" altLang="zh-CN" sz="3200" b="1" dirty="0"/>
              <a:t>Data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Privacy</a:t>
            </a:r>
          </a:p>
          <a:p>
            <a:pPr lvl="1">
              <a:buClr>
                <a:srgbClr val="E48312"/>
              </a:buClr>
            </a:pPr>
            <a:r>
              <a:rPr lang="zh-CN" altLang="en-US" sz="3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How</a:t>
            </a:r>
            <a:r>
              <a:rPr lang="zh-CN" altLang="en-US" sz="3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to</a:t>
            </a:r>
            <a:r>
              <a:rPr lang="zh-CN" altLang="en-US" sz="3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protect</a:t>
            </a:r>
            <a:r>
              <a:rPr lang="zh-CN" altLang="en-US" sz="3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user</a:t>
            </a:r>
            <a:r>
              <a:rPr lang="zh-CN" altLang="en-US" sz="3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privacy?</a:t>
            </a:r>
            <a:endParaRPr lang="en-US" altLang="zh-CN" sz="3200" b="1" dirty="0"/>
          </a:p>
          <a:p>
            <a:endParaRPr lang="en-US" altLang="zh-CN" sz="3200" b="1" dirty="0"/>
          </a:p>
          <a:p>
            <a:r>
              <a:rPr lang="en-US" altLang="zh-CN" sz="3200" b="1" dirty="0"/>
              <a:t>Security</a:t>
            </a:r>
          </a:p>
          <a:p>
            <a:pPr lvl="1">
              <a:buClr>
                <a:srgbClr val="E48312"/>
              </a:buClr>
            </a:pPr>
            <a:r>
              <a:rPr lang="zh-CN" altLang="en-US" sz="3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How</a:t>
            </a:r>
            <a:r>
              <a:rPr lang="zh-CN" altLang="en-US" sz="3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to</a:t>
            </a:r>
            <a:r>
              <a:rPr lang="zh-CN" altLang="en-US" sz="3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avoid</a:t>
            </a:r>
            <a:r>
              <a:rPr lang="zh-CN" altLang="en-US" sz="3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a</a:t>
            </a:r>
            <a:r>
              <a:rPr lang="zh-CN" altLang="en-US" sz="3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data</a:t>
            </a:r>
            <a:r>
              <a:rPr lang="zh-CN" altLang="en-US" sz="3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3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breach?</a:t>
            </a:r>
            <a:r>
              <a:rPr lang="zh-CN" altLang="en-US" sz="3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endParaRPr lang="en-US" altLang="zh-CN" b="1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endParaRPr lang="en-US" altLang="zh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4859B-B420-0444-9FC9-448941C5B82A}" type="datetime1">
              <a:rPr lang="en-US" smtClean="0"/>
              <a:t>1/17/21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Wang - CMPT 733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6383155" y="3667839"/>
            <a:ext cx="3787539" cy="968330"/>
          </a:xfrm>
          <a:prstGeom prst="wedgeRoundRectCallout">
            <a:avLst>
              <a:gd name="adj1" fmla="val -86429"/>
              <a:gd name="adj2" fmla="val 156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charset="0"/>
              <a:buChar char="•"/>
            </a:pPr>
            <a:r>
              <a:rPr lang="en-US" altLang="zh-CN" sz="2000" dirty="0">
                <a:latin typeface="Futura Medium" charset="0"/>
                <a:ea typeface="Futura Medium" charset="0"/>
                <a:cs typeface="Futura Medium" charset="0"/>
              </a:rPr>
              <a:t>Data</a:t>
            </a:r>
            <a:r>
              <a:rPr lang="zh-CN" altLang="en-US" sz="20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2000" dirty="0">
                <a:latin typeface="Futura Medium" charset="0"/>
                <a:ea typeface="Futura Medium" charset="0"/>
                <a:cs typeface="Futura Medium" charset="0"/>
              </a:rPr>
              <a:t>masking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zh-CN" sz="2000" dirty="0">
                <a:latin typeface="Futura Medium" charset="0"/>
                <a:ea typeface="Futura Medium" charset="0"/>
                <a:cs typeface="Futura Medium" charset="0"/>
              </a:rPr>
              <a:t>Differential</a:t>
            </a:r>
            <a:r>
              <a:rPr lang="zh-CN" altLang="en-US" sz="20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2000" dirty="0">
                <a:latin typeface="Futura Medium" charset="0"/>
                <a:ea typeface="Futura Medium" charset="0"/>
                <a:cs typeface="Futura Medium" charset="0"/>
              </a:rPr>
              <a:t>privacy</a:t>
            </a:r>
            <a:endParaRPr lang="en-US" sz="200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6383155" y="1947687"/>
            <a:ext cx="3787539" cy="1014716"/>
          </a:xfrm>
          <a:prstGeom prst="wedgeRoundRectCallout">
            <a:avLst>
              <a:gd name="adj1" fmla="val -96497"/>
              <a:gd name="adj2" fmla="val 200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charset="0"/>
              <a:buChar char="•"/>
            </a:pPr>
            <a:r>
              <a:rPr lang="en-US" altLang="zh-CN" sz="2000" dirty="0">
                <a:latin typeface="Futura Medium" charset="0"/>
                <a:ea typeface="Futura Medium" charset="0"/>
                <a:cs typeface="Futura Medium" charset="0"/>
              </a:rPr>
              <a:t>Domain</a:t>
            </a:r>
            <a:r>
              <a:rPr lang="zh-CN" altLang="en-US" sz="20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2000" dirty="0">
                <a:latin typeface="Futura Medium" charset="0"/>
                <a:ea typeface="Futura Medium" charset="0"/>
                <a:cs typeface="Futura Medium" charset="0"/>
              </a:rPr>
              <a:t>knowledge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sz="2000" dirty="0">
                <a:latin typeface="Futura Medium" charset="0"/>
                <a:ea typeface="Futura Medium" charset="0"/>
                <a:cs typeface="Futura Medium" charset="0"/>
              </a:rPr>
              <a:t>Information</a:t>
            </a:r>
            <a:r>
              <a:rPr lang="zh-CN" altLang="en-US" sz="20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2000" dirty="0">
                <a:latin typeface="Futura Medium" charset="0"/>
                <a:ea typeface="Futura Medium" charset="0"/>
                <a:cs typeface="Futura Medium" charset="0"/>
              </a:rPr>
              <a:t>retrieval</a:t>
            </a:r>
            <a:r>
              <a:rPr lang="zh-CN" altLang="en-US" sz="20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2000" dirty="0">
                <a:latin typeface="Futura Medium" charset="0"/>
                <a:ea typeface="Futura Medium" charset="0"/>
                <a:cs typeface="Futura Medium" charset="0"/>
              </a:rPr>
              <a:t>skills</a:t>
            </a:r>
            <a:endParaRPr lang="en-US" sz="200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6383155" y="5301607"/>
            <a:ext cx="4461308" cy="882858"/>
          </a:xfrm>
          <a:prstGeom prst="wedgeRoundRectCallout">
            <a:avLst>
              <a:gd name="adj1" fmla="val -78494"/>
              <a:gd name="adj2" fmla="val 2989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charset="0"/>
              <a:buChar char="•"/>
            </a:pPr>
            <a:r>
              <a:rPr lang="en-US" altLang="zh-CN" sz="2000" dirty="0">
                <a:latin typeface="Futura Medium" charset="0"/>
                <a:ea typeface="Futura Medium" charset="0"/>
                <a:cs typeface="Futura Medium" charset="0"/>
              </a:rPr>
              <a:t>Follow</a:t>
            </a:r>
            <a:r>
              <a:rPr lang="zh-CN" altLang="en-US" sz="20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2000" dirty="0">
                <a:latin typeface="Futura Medium" charset="0"/>
                <a:ea typeface="Futura Medium" charset="0"/>
                <a:cs typeface="Futura Medium" charset="0"/>
              </a:rPr>
              <a:t>data</a:t>
            </a:r>
            <a:r>
              <a:rPr lang="zh-CN" altLang="en-US" sz="20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2000" dirty="0">
                <a:latin typeface="Futura Medium" charset="0"/>
                <a:ea typeface="Futura Medium" charset="0"/>
                <a:cs typeface="Futura Medium" charset="0"/>
              </a:rPr>
              <a:t>access</a:t>
            </a:r>
            <a:r>
              <a:rPr lang="zh-CN" altLang="en-US" sz="20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2000" dirty="0">
                <a:latin typeface="Futura Medium" charset="0"/>
                <a:ea typeface="Futura Medium" charset="0"/>
                <a:cs typeface="Futura Medium" charset="0"/>
              </a:rPr>
              <a:t>rules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sz="2000" dirty="0">
                <a:latin typeface="Futura Medium" charset="0"/>
                <a:ea typeface="Futura Medium" charset="0"/>
                <a:cs typeface="Futura Medium" charset="0"/>
              </a:rPr>
              <a:t>Encrypt highly</a:t>
            </a:r>
            <a:r>
              <a:rPr lang="zh-CN" altLang="en-US" sz="20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2000" dirty="0">
                <a:latin typeface="Futura Medium" charset="0"/>
                <a:ea typeface="Futura Medium" charset="0"/>
                <a:cs typeface="Futura Medium" charset="0"/>
              </a:rPr>
              <a:t>confidential</a:t>
            </a:r>
            <a:r>
              <a:rPr lang="zh-CN" altLang="en-US" sz="20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altLang="zh-CN" sz="2000" dirty="0">
                <a:latin typeface="Futura Medium" charset="0"/>
                <a:ea typeface="Futura Medium" charset="0"/>
                <a:cs typeface="Futura Medium" charset="0"/>
              </a:rPr>
              <a:t>data</a:t>
            </a:r>
            <a:endParaRPr lang="en-US" sz="2000" dirty="0"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81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Getting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3" y="1947686"/>
            <a:ext cx="10058400" cy="4877227"/>
          </a:xfrm>
        </p:spPr>
        <p:txBody>
          <a:bodyPr/>
          <a:lstStyle/>
          <a:p>
            <a:r>
              <a:rPr lang="en-US" altLang="zh-CN" b="1" dirty="0"/>
              <a:t>From</a:t>
            </a:r>
            <a:r>
              <a:rPr lang="zh-CN" altLang="en-US" b="1" dirty="0"/>
              <a:t> </a:t>
            </a:r>
            <a:r>
              <a:rPr lang="en-US" altLang="zh-CN" b="1" dirty="0"/>
              <a:t>CSV</a:t>
            </a:r>
            <a:r>
              <a:rPr lang="zh-CN" altLang="en-US" b="1" dirty="0"/>
              <a:t> </a:t>
            </a:r>
            <a:r>
              <a:rPr lang="en-US" altLang="zh-CN" b="1" dirty="0"/>
              <a:t>Files</a:t>
            </a:r>
            <a:endParaRPr lang="en-US" b="1" dirty="0"/>
          </a:p>
          <a:p>
            <a:r>
              <a:rPr lang="en-US" altLang="zh-CN" b="1" dirty="0"/>
              <a:t>From</a:t>
            </a:r>
            <a:r>
              <a:rPr lang="zh-CN" altLang="en-US" b="1" dirty="0"/>
              <a:t> </a:t>
            </a:r>
            <a:r>
              <a:rPr lang="en-US" altLang="zh-CN" b="1" dirty="0"/>
              <a:t>JSON</a:t>
            </a:r>
            <a:r>
              <a:rPr lang="zh-CN" altLang="en-US" b="1" dirty="0"/>
              <a:t> </a:t>
            </a:r>
            <a:r>
              <a:rPr lang="en-US" altLang="zh-CN" b="1" dirty="0"/>
              <a:t>Files</a:t>
            </a:r>
          </a:p>
          <a:p>
            <a:r>
              <a:rPr lang="en-US" altLang="zh-CN" b="1" dirty="0"/>
              <a:t>From</a:t>
            </a:r>
            <a:r>
              <a:rPr lang="zh-CN" altLang="en-US" b="1" dirty="0"/>
              <a:t> </a:t>
            </a:r>
            <a:r>
              <a:rPr lang="en-US" altLang="zh-CN" b="1" dirty="0"/>
              <a:t>the</a:t>
            </a:r>
            <a:r>
              <a:rPr lang="zh-CN" altLang="en-US" b="1" dirty="0"/>
              <a:t> </a:t>
            </a:r>
            <a:r>
              <a:rPr lang="en-US" altLang="zh-CN" b="1" dirty="0"/>
              <a:t>Web</a:t>
            </a:r>
          </a:p>
          <a:p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HDFS</a:t>
            </a:r>
          </a:p>
          <a:p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Databases</a:t>
            </a:r>
          </a:p>
          <a:p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S3</a:t>
            </a:r>
          </a:p>
          <a:p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Web</a:t>
            </a:r>
            <a:r>
              <a:rPr lang="zh-CN" altLang="en-US" dirty="0"/>
              <a:t> </a:t>
            </a:r>
            <a:r>
              <a:rPr lang="en-US" altLang="zh-CN" dirty="0"/>
              <a:t>APIs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4859B-B420-0444-9FC9-448941C5B82A}" type="datetime1">
              <a:rPr lang="en-US" smtClean="0"/>
              <a:t>1/17/21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Wang - CMPT 733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466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Load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CSV</a:t>
            </a:r>
            <a:r>
              <a:rPr lang="zh-CN" altLang="en-US" dirty="0"/>
              <a:t> </a:t>
            </a:r>
            <a:r>
              <a:rPr lang="en-US" altLang="zh-CN" dirty="0"/>
              <a:t>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CSV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format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storing tabular 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4859B-B420-0444-9FC9-448941C5B82A}" type="datetime1">
              <a:rPr lang="en-US" smtClean="0"/>
              <a:t>1/17/21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Wang - CMPT 733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50" y="2834147"/>
            <a:ext cx="4797937" cy="28287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927" y="3210757"/>
            <a:ext cx="5276491" cy="149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4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Load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JSON</a:t>
            </a:r>
            <a:r>
              <a:rPr lang="zh-CN" altLang="en-US" dirty="0"/>
              <a:t> </a:t>
            </a:r>
            <a:r>
              <a:rPr lang="en-US" altLang="zh-CN" dirty="0"/>
              <a:t>Files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4859B-B420-0444-9FC9-448941C5B82A}" type="datetime1">
              <a:rPr lang="en-US" smtClean="0"/>
              <a:t>1/17/21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Wang - CMPT 733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03725" y="1819350"/>
            <a:ext cx="11559938" cy="4023360"/>
          </a:xfrm>
        </p:spPr>
        <p:txBody>
          <a:bodyPr/>
          <a:lstStyle/>
          <a:p>
            <a:r>
              <a:rPr lang="en-US" altLang="zh-CN" dirty="0"/>
              <a:t>JSON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format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storing nested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(array,</a:t>
            </a:r>
            <a:r>
              <a:rPr lang="zh-CN" altLang="en-US" dirty="0"/>
              <a:t> </a:t>
            </a:r>
            <a:r>
              <a:rPr lang="en-US" altLang="zh-CN" dirty="0" err="1"/>
              <a:t>dict</a:t>
            </a:r>
            <a:r>
              <a:rPr lang="en-US" altLang="zh-CN" dirty="0"/>
              <a:t>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25" y="2803340"/>
            <a:ext cx="5455001" cy="280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694" y="3367473"/>
            <a:ext cx="5499100" cy="122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0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</a:t>
            </a:r>
            <a:r>
              <a:rPr lang="zh-CN" altLang="en-US" dirty="0"/>
              <a:t> </a:t>
            </a:r>
            <a:r>
              <a:rPr lang="en-US" altLang="zh-CN" dirty="0"/>
              <a:t>Scraping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389" y="1914601"/>
            <a:ext cx="10058400" cy="4910313"/>
          </a:xfrm>
        </p:spPr>
        <p:txBody>
          <a:bodyPr>
            <a:normAutofit/>
          </a:bodyPr>
          <a:lstStyle/>
          <a:p>
            <a:r>
              <a:rPr lang="en-US" altLang="zh-CN" b="1" dirty="0"/>
              <a:t>Open</a:t>
            </a:r>
            <a:r>
              <a:rPr lang="zh-CN" altLang="en-US" b="1" dirty="0"/>
              <a:t> </a:t>
            </a:r>
            <a:r>
              <a:rPr lang="en-US" altLang="zh-CN" b="1" dirty="0"/>
              <a:t>web</a:t>
            </a:r>
            <a:r>
              <a:rPr lang="zh-CN" altLang="en-US" b="1" dirty="0"/>
              <a:t> </a:t>
            </a:r>
            <a:r>
              <a:rPr lang="en-US" altLang="zh-CN" b="1" dirty="0"/>
              <a:t>pages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urllib2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>
                <a:hlinkClick r:id="rId2"/>
              </a:rPr>
              <a:t>https://docs.python.org/2/library/urllib2.html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request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>
                <a:hlinkClick r:id="rId3"/>
              </a:rPr>
              <a:t>http://docs.python-requests.org/en/master/</a:t>
            </a:r>
            <a:r>
              <a:rPr lang="en-US" altLang="zh-CN" dirty="0"/>
              <a:t>)</a:t>
            </a:r>
            <a:endParaRPr lang="en-US" dirty="0"/>
          </a:p>
          <a:p>
            <a:r>
              <a:rPr lang="en-US" altLang="zh-CN" b="1" dirty="0"/>
              <a:t>Parse</a:t>
            </a:r>
            <a:r>
              <a:rPr lang="zh-CN" altLang="en-US" b="1" dirty="0"/>
              <a:t> </a:t>
            </a:r>
            <a:r>
              <a:rPr lang="en-US" altLang="zh-CN" b="1" dirty="0"/>
              <a:t>web</a:t>
            </a:r>
            <a:r>
              <a:rPr lang="zh-CN" altLang="en-US" b="1" dirty="0"/>
              <a:t> </a:t>
            </a:r>
            <a:r>
              <a:rPr lang="en-US" altLang="zh-CN" b="1" dirty="0"/>
              <a:t>pages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Beautiful Soup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>
                <a:hlinkClick r:id="rId4"/>
              </a:rPr>
              <a:t>https://www.crummy.com/software/BeautifulSoup/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 err="1"/>
              <a:t>lxml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>
                <a:hlinkClick r:id="rId5"/>
              </a:rPr>
              <a:t>http://lxml.de/)</a:t>
            </a:r>
            <a:endParaRPr lang="en-US" altLang="zh-CN" dirty="0"/>
          </a:p>
          <a:p>
            <a:pPr lvl="0">
              <a:buClr>
                <a:srgbClr val="E48312"/>
              </a:buClr>
            </a:pPr>
            <a:r>
              <a: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Putting</a:t>
            </a:r>
            <a:r>
              <a:rPr lang="zh-CN" altLang="en-US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everything</a:t>
            </a:r>
            <a:r>
              <a:rPr lang="zh-CN" altLang="en-US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together</a:t>
            </a:r>
          </a:p>
          <a:p>
            <a:pPr lvl="1">
              <a:buClr>
                <a:srgbClr val="E48312"/>
              </a:buClr>
            </a:pPr>
            <a:r>
              <a:rPr lang="en-US" altLang="zh-CN" dirty="0" err="1"/>
              <a:t>Scrapy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>
                <a:hlinkClick r:id="rId6"/>
              </a:rPr>
              <a:t>https://scrapy.org/</a:t>
            </a:r>
            <a:r>
              <a:rPr lang="en-US" altLang="zh-CN" dirty="0"/>
              <a:t>)</a:t>
            </a:r>
            <a:endParaRPr lang="en-US" altLang="zh-CN" b="1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lvl="1"/>
            <a:endParaRPr lang="en-US" altLang="zh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4859B-B420-0444-9FC9-448941C5B82A}" type="datetime1">
              <a:rPr lang="en-US" smtClean="0"/>
              <a:t>1/17/21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Wang - CMPT 733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773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3" y="1947687"/>
            <a:ext cx="10058400" cy="4372902"/>
          </a:xfrm>
        </p:spPr>
        <p:txBody>
          <a:bodyPr>
            <a:norm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CA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Preparation</a:t>
            </a:r>
            <a:r>
              <a:rPr lang="zh-CN" altLang="en-US" dirty="0"/>
              <a:t> </a:t>
            </a:r>
            <a:r>
              <a:rPr lang="en-US" altLang="zh-CN" dirty="0"/>
              <a:t>Overview</a:t>
            </a:r>
          </a:p>
          <a:p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Preparation</a:t>
            </a:r>
            <a:r>
              <a:rPr lang="zh-CN" altLang="en-US" dirty="0"/>
              <a:t> </a:t>
            </a:r>
            <a:r>
              <a:rPr lang="en-US" altLang="zh-CN" dirty="0"/>
              <a:t>Tasks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4859B-B420-0444-9FC9-448941C5B82A}" type="datetime1">
              <a:rPr lang="en-US" smtClean="0"/>
              <a:t>1/17/21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Wang - CMPT 733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644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Before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scrape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3" y="1947686"/>
            <a:ext cx="10058400" cy="5030629"/>
          </a:xfrm>
        </p:spPr>
        <p:txBody>
          <a:bodyPr>
            <a:normAutofit/>
          </a:bodyPr>
          <a:lstStyle/>
          <a:p>
            <a:r>
              <a:rPr lang="en-US" dirty="0">
                <a:latin typeface="Futura Condensed Medium" panose="020B0602020204020303" pitchFamily="34" charset="-79"/>
                <a:cs typeface="Futura Condensed Medium" panose="020B0602020204020303" pitchFamily="34" charset="-79"/>
              </a:rPr>
              <a:t>Check to see if CSV, JSON, or XML version of an HTML page are available – better to use those</a:t>
            </a:r>
          </a:p>
          <a:p>
            <a:r>
              <a:rPr lang="en-US" dirty="0">
                <a:latin typeface="Futura Condensed Medium" panose="020B0602020204020303" pitchFamily="34" charset="-79"/>
                <a:cs typeface="Futura Condensed Medium" panose="020B0602020204020303" pitchFamily="34" charset="-79"/>
              </a:rPr>
              <a:t> </a:t>
            </a:r>
          </a:p>
          <a:p>
            <a:r>
              <a:rPr lang="en-US" dirty="0">
                <a:latin typeface="Futura Condensed Medium" panose="020B0602020204020303" pitchFamily="34" charset="-79"/>
                <a:cs typeface="Futura Condensed Medium" panose="020B0602020204020303" pitchFamily="34" charset="-79"/>
              </a:rPr>
              <a:t>Check to see if there is a Python library that provides structured access (e.g., </a:t>
            </a:r>
            <a:r>
              <a:rPr lang="en-US" altLang="zh-CN" dirty="0" err="1">
                <a:latin typeface="Futura Condensed Medium" panose="020B0602020204020303" pitchFamily="34" charset="-79"/>
                <a:cs typeface="Futura Condensed Medium" panose="020B0602020204020303" pitchFamily="34" charset="-79"/>
              </a:rPr>
              <a:t>dataprep</a:t>
            </a:r>
            <a:r>
              <a:rPr lang="en-US" dirty="0">
                <a:latin typeface="Futura Condensed Medium" panose="020B0602020204020303" pitchFamily="34" charset="-79"/>
                <a:cs typeface="Futura Condensed Medium" panose="020B0602020204020303" pitchFamily="34" charset="-79"/>
              </a:rPr>
              <a:t>)  </a:t>
            </a:r>
          </a:p>
          <a:p>
            <a:endParaRPr lang="en-US" sz="2400" dirty="0">
              <a:latin typeface="Futura Condensed Medium" panose="020B0602020204020303" pitchFamily="34" charset="-79"/>
              <a:cs typeface="Futura Condensed Medium" panose="020B0602020204020303" pitchFamily="34" charset="-79"/>
            </a:endParaRPr>
          </a:p>
          <a:p>
            <a:r>
              <a:rPr lang="en-US" dirty="0">
                <a:latin typeface="Futura Condensed Medium" panose="020B0602020204020303" pitchFamily="34" charset="-79"/>
                <a:cs typeface="Futura Condensed Medium" panose="020B0602020204020303" pitchFamily="34" charset="-79"/>
              </a:rPr>
              <a:t>Check that you have permission to scrape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4859B-B420-0444-9FC9-448941C5B82A}" type="datetime1">
              <a:rPr lang="en-US" smtClean="0"/>
              <a:t>1/17/21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Wang - CMPT 733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44252" y="5937056"/>
            <a:ext cx="470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“</a:t>
            </a:r>
            <a:r>
              <a:rPr lang="en-US" altLang="zh-CN" dirty="0">
                <a:hlinkClick r:id="rId2"/>
              </a:rPr>
              <a:t>Deb Nolan.</a:t>
            </a:r>
            <a:r>
              <a:rPr lang="zh-CN" altLang="en-US" dirty="0">
                <a:hlinkClick r:id="rId2"/>
              </a:rPr>
              <a:t> </a:t>
            </a:r>
            <a:r>
              <a:rPr lang="en-US" altLang="zh-CN" dirty="0">
                <a:hlinkClick r:id="rId2"/>
              </a:rPr>
              <a:t>Web Scraping &amp; XML/Xpath</a:t>
            </a:r>
            <a:r>
              <a:rPr lang="en-US" altLang="zh-CN" dirty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7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scrape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2" y="1947687"/>
            <a:ext cx="11094717" cy="427665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Futura Condensed Medium" panose="020B0602020204020303" pitchFamily="34" charset="-79"/>
                <a:cs typeface="Futura Condensed Medium" panose="020B0602020204020303" pitchFamily="34" charset="-79"/>
              </a:rPr>
              <a:t>Be careful to not to overburden the site with your requests</a:t>
            </a:r>
            <a:endParaRPr lang="en-US" sz="1800" dirty="0">
              <a:latin typeface="Futura Condensed Medium" panose="020B0602020204020303" pitchFamily="34" charset="-79"/>
              <a:cs typeface="Futura Condensed Medium" panose="020B0602020204020303" pitchFamily="34" charset="-79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Futura Condensed Medium" panose="020B0602020204020303" pitchFamily="34" charset="-79"/>
                <a:cs typeface="Futura Condensed Medium" panose="020B0602020204020303" pitchFamily="34" charset="-79"/>
              </a:rPr>
              <a:t>Test code on small requests</a:t>
            </a:r>
            <a:endParaRPr lang="en-US" sz="1800" dirty="0">
              <a:latin typeface="Futura Condensed Medium" panose="020B0602020204020303" pitchFamily="34" charset="-79"/>
              <a:cs typeface="Futura Condensed Medium" panose="020B0602020204020303" pitchFamily="34" charset="-79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Futura Condensed Medium" panose="020B0602020204020303" pitchFamily="34" charset="-79"/>
                <a:cs typeface="Futura Condensed Medium" panose="020B0602020204020303" pitchFamily="34" charset="-79"/>
              </a:rPr>
              <a:t>Save the results of each request so you don’t have to repeat the request unnecessarily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Futura Condensed Medium" panose="020B0602020204020303" pitchFamily="34" charset="-79"/>
                <a:cs typeface="Futura Condensed Medium" panose="020B0602020204020303" pitchFamily="34" charset="-79"/>
              </a:rPr>
              <a:t> CAPTCHA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4859B-B420-0444-9FC9-448941C5B82A}" type="datetime1">
              <a:rPr lang="en-US" smtClean="0"/>
              <a:t>1/17/21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Wang - CMPT 733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44252" y="5937056"/>
            <a:ext cx="470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“</a:t>
            </a:r>
            <a:r>
              <a:rPr lang="en-US" altLang="zh-CN" dirty="0">
                <a:hlinkClick r:id="rId2"/>
              </a:rPr>
              <a:t>Deb Nolan.</a:t>
            </a:r>
            <a:r>
              <a:rPr lang="zh-CN" altLang="en-US" dirty="0">
                <a:hlinkClick r:id="rId2"/>
              </a:rPr>
              <a:t> </a:t>
            </a:r>
            <a:r>
              <a:rPr lang="en-US" altLang="zh-CN" dirty="0">
                <a:hlinkClick r:id="rId2"/>
              </a:rPr>
              <a:t>Web Scraping &amp; XML/Xpath</a:t>
            </a:r>
            <a:r>
              <a:rPr lang="en-US" altLang="zh-CN" dirty="0"/>
              <a:t>”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396AE7-8905-5E4D-A135-A13A6A887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554" y="4627473"/>
            <a:ext cx="5480198" cy="106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68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3" y="1947687"/>
            <a:ext cx="10058400" cy="4372902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Data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Collection</a:t>
            </a:r>
          </a:p>
          <a:p>
            <a:pPr lvl="1"/>
            <a:endParaRPr lang="en-US" altLang="zh-CN" b="1" dirty="0">
              <a:solidFill>
                <a:schemeClr val="tx1"/>
              </a:solidFill>
            </a:endParaRPr>
          </a:p>
          <a:p>
            <a:pPr lvl="1"/>
            <a:endParaRPr lang="en-US" altLang="zh-CN" dirty="0"/>
          </a:p>
          <a:p>
            <a:r>
              <a:rPr lang="en-US" altLang="zh-CN" b="1" dirty="0"/>
              <a:t>Data</a:t>
            </a:r>
            <a:r>
              <a:rPr lang="zh-CN" altLang="en-US" b="1" dirty="0"/>
              <a:t> </a:t>
            </a:r>
            <a:r>
              <a:rPr lang="en-US" altLang="zh-CN" b="1" dirty="0"/>
              <a:t>Cleaning</a:t>
            </a:r>
            <a:r>
              <a:rPr lang="zh-CN" altLang="en-US" b="1" dirty="0"/>
              <a:t> </a:t>
            </a:r>
            <a:endParaRPr lang="en-US" altLang="zh-CN" b="1" dirty="0"/>
          </a:p>
          <a:p>
            <a:pPr lvl="1"/>
            <a:r>
              <a:rPr lang="en-US" altLang="zh-CN" sz="3000" dirty="0">
                <a:solidFill>
                  <a:schemeClr val="tx1"/>
                </a:solidFill>
              </a:rPr>
              <a:t>Dirty Data Problems</a:t>
            </a:r>
          </a:p>
          <a:p>
            <a:pPr lvl="1"/>
            <a:r>
              <a:rPr lang="en-US" sz="3000" dirty="0">
                <a:solidFill>
                  <a:schemeClr val="tx1"/>
                </a:solidFill>
              </a:rPr>
              <a:t>Data Cleaning Tools</a:t>
            </a:r>
          </a:p>
          <a:p>
            <a:pPr lvl="1"/>
            <a:r>
              <a:rPr lang="en-US" altLang="zh-CN" sz="3000" dirty="0">
                <a:solidFill>
                  <a:schemeClr val="tx1"/>
                </a:solidFill>
              </a:rPr>
              <a:t>Example: Outlier Detection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Integration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4859B-B420-0444-9FC9-448941C5B82A}" type="datetime1">
              <a:rPr lang="en-US" smtClean="0"/>
              <a:t>1/17/21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Wang - CMPT 733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907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Dirty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4000" dirty="0"/>
              <a:t>From Stanford </a:t>
            </a:r>
            <a:r>
              <a:rPr lang="en-US" altLang="zh-CN" sz="4000" dirty="0"/>
              <a:t>Data</a:t>
            </a:r>
            <a:r>
              <a:rPr lang="zh-CN" altLang="en-US" sz="4000" dirty="0"/>
              <a:t> </a:t>
            </a:r>
            <a:r>
              <a:rPr lang="en-US" altLang="zh-CN" sz="4000" dirty="0"/>
              <a:t>Integration</a:t>
            </a:r>
            <a:r>
              <a:rPr lang="zh-CN" altLang="en-US" sz="4000" dirty="0"/>
              <a:t> </a:t>
            </a:r>
            <a:r>
              <a:rPr lang="en-US" sz="4000" dirty="0"/>
              <a:t>Course:</a:t>
            </a:r>
          </a:p>
          <a:p>
            <a:pPr marL="971550" lvl="1" indent="-514350">
              <a:lnSpc>
                <a:spcPct val="120000"/>
              </a:lnSpc>
              <a:spcBef>
                <a:spcPts val="0"/>
              </a:spcBef>
              <a:buAutoNum type="arabicParenR"/>
            </a:pPr>
            <a:r>
              <a:rPr lang="en-US" sz="3400" dirty="0"/>
              <a:t>Parsing text into fields (separator issues)</a:t>
            </a:r>
          </a:p>
          <a:p>
            <a:pPr marL="971550" lvl="1" indent="-514350">
              <a:lnSpc>
                <a:spcPct val="120000"/>
              </a:lnSpc>
              <a:spcBef>
                <a:spcPts val="0"/>
              </a:spcBef>
              <a:buAutoNum type="arabicParenR"/>
            </a:pPr>
            <a:r>
              <a:rPr lang="en-US" sz="3400" dirty="0"/>
              <a:t>Missing required field (e.g. key field)</a:t>
            </a:r>
          </a:p>
          <a:p>
            <a:pPr marL="971550" lvl="1" indent="-514350">
              <a:lnSpc>
                <a:spcPct val="120000"/>
              </a:lnSpc>
              <a:spcBef>
                <a:spcPts val="0"/>
              </a:spcBef>
              <a:buAutoNum type="arabicParenR"/>
            </a:pPr>
            <a:r>
              <a:rPr lang="en-US" sz="3400" dirty="0"/>
              <a:t>Different representations (</a:t>
            </a:r>
            <a:r>
              <a:rPr lang="en-US" altLang="zh-CN" sz="3400" dirty="0" err="1"/>
              <a:t>iphone</a:t>
            </a:r>
            <a:r>
              <a:rPr lang="zh-CN" altLang="en-US" sz="3400" dirty="0"/>
              <a:t> </a:t>
            </a:r>
            <a:r>
              <a:rPr lang="en-US" sz="3400" dirty="0"/>
              <a:t>2 vs </a:t>
            </a:r>
            <a:r>
              <a:rPr lang="en-US" altLang="zh-CN" sz="3400" dirty="0" err="1"/>
              <a:t>iphone</a:t>
            </a:r>
            <a:r>
              <a:rPr lang="zh-CN" altLang="en-US" sz="3400" dirty="0"/>
              <a:t> </a:t>
            </a:r>
            <a:r>
              <a:rPr lang="en-US" altLang="zh-CN" sz="3400" dirty="0"/>
              <a:t>2</a:t>
            </a:r>
            <a:r>
              <a:rPr lang="en-US" altLang="zh-CN" sz="3400" baseline="30000" dirty="0"/>
              <a:t>nd</a:t>
            </a:r>
            <a:r>
              <a:rPr lang="zh-CN" altLang="en-US" sz="3400" dirty="0"/>
              <a:t> </a:t>
            </a:r>
            <a:r>
              <a:rPr lang="en-US" altLang="zh-CN" sz="3400" dirty="0"/>
              <a:t>generation</a:t>
            </a:r>
            <a:r>
              <a:rPr lang="en-US" sz="3400" dirty="0"/>
              <a:t>)</a:t>
            </a:r>
          </a:p>
          <a:p>
            <a:pPr marL="971550" lvl="1" indent="-514350">
              <a:lnSpc>
                <a:spcPct val="120000"/>
              </a:lnSpc>
              <a:spcBef>
                <a:spcPts val="0"/>
              </a:spcBef>
              <a:buAutoNum type="arabicParenR"/>
            </a:pPr>
            <a:r>
              <a:rPr lang="en-US" sz="3400" dirty="0"/>
              <a:t>Fields too long (get truncated)</a:t>
            </a:r>
          </a:p>
          <a:p>
            <a:pPr marL="971550" lvl="1" indent="-514350">
              <a:lnSpc>
                <a:spcPct val="120000"/>
              </a:lnSpc>
              <a:spcBef>
                <a:spcPts val="0"/>
              </a:spcBef>
              <a:buAutoNum type="arabicParenR"/>
            </a:pPr>
            <a:r>
              <a:rPr lang="en-US" sz="3400" dirty="0"/>
              <a:t>Formatting issues – especially dates</a:t>
            </a:r>
          </a:p>
          <a:p>
            <a:pPr marL="971550" lvl="1" indent="-514350">
              <a:lnSpc>
                <a:spcPct val="120000"/>
              </a:lnSpc>
              <a:spcBef>
                <a:spcPts val="0"/>
              </a:spcBef>
              <a:buAutoNum type="arabicParenR"/>
            </a:pPr>
            <a:r>
              <a:rPr lang="en-US" sz="3400" dirty="0"/>
              <a:t>Outliers (age = 120)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0C6D9-9652-DA44-AFB6-14186CE1433F}" type="datetime1">
              <a:rPr lang="en-US" smtClean="0"/>
              <a:t>1/17/21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Wang - CMPT 733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88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Cleaning</a:t>
            </a:r>
            <a:r>
              <a:rPr lang="zh-CN" altLang="en-US" dirty="0"/>
              <a:t> </a:t>
            </a:r>
            <a:r>
              <a:rPr lang="en-US" altLang="zh-CN" dirty="0"/>
              <a:t>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397411"/>
          </a:xfrm>
        </p:spPr>
        <p:txBody>
          <a:bodyPr>
            <a:normAutofit/>
          </a:bodyPr>
          <a:lstStyle/>
          <a:p>
            <a:r>
              <a:rPr lang="en-US" altLang="zh-CN" dirty="0"/>
              <a:t>Python</a:t>
            </a:r>
            <a:endParaRPr lang="zh-CN" altLang="en-US" dirty="0"/>
          </a:p>
          <a:p>
            <a:pPr lvl="1">
              <a:buClr>
                <a:srgbClr val="E48312"/>
              </a:buClr>
            </a:pPr>
            <a:r>
              <a:rPr lang="en-US" altLang="zh-CN" sz="2400" dirty="0">
                <a:hlinkClick r:id="rId2"/>
              </a:rPr>
              <a:t>Missing</a:t>
            </a:r>
            <a:r>
              <a:rPr lang="zh-CN" altLang="en-US" sz="2400" dirty="0">
                <a:hlinkClick r:id="rId2"/>
              </a:rPr>
              <a:t> </a:t>
            </a:r>
            <a:r>
              <a:rPr lang="en-US" altLang="zh-CN" sz="2400" dirty="0">
                <a:hlinkClick r:id="rId2"/>
              </a:rPr>
              <a:t>Data</a:t>
            </a:r>
            <a:r>
              <a:rPr lang="zh-CN" altLang="en-US" sz="2400" dirty="0"/>
              <a:t> </a:t>
            </a:r>
            <a:r>
              <a:rPr lang="en-US" altLang="zh-CN" sz="2400" dirty="0"/>
              <a:t>(Pandas)</a:t>
            </a:r>
            <a:endParaRPr lang="zh-CN" altLang="en-US" sz="2400" dirty="0"/>
          </a:p>
          <a:p>
            <a:pPr lvl="1">
              <a:buClr>
                <a:srgbClr val="E48312"/>
              </a:buClr>
            </a:pPr>
            <a:r>
              <a:rPr lang="en-US" altLang="zh-CN" sz="2400" dirty="0">
                <a:hlinkClick r:id="rId3"/>
              </a:rPr>
              <a:t>Deduplication</a:t>
            </a:r>
            <a:r>
              <a:rPr lang="zh-CN" altLang="en-US" sz="2400" dirty="0">
                <a:hlinkClick r:id="rId3"/>
              </a:rPr>
              <a:t> </a:t>
            </a:r>
            <a:r>
              <a:rPr lang="en-US" altLang="zh-CN" sz="2400" dirty="0"/>
              <a:t>(</a:t>
            </a:r>
            <a:r>
              <a:rPr lang="en-US" altLang="zh-CN" sz="2400" dirty="0" err="1"/>
              <a:t>Dedup</a:t>
            </a:r>
            <a:r>
              <a:rPr lang="en-US" altLang="zh-CN" sz="2400" dirty="0"/>
              <a:t>)</a:t>
            </a:r>
          </a:p>
          <a:p>
            <a:pPr lvl="0">
              <a:buClr>
                <a:srgbClr val="E48312"/>
              </a:buClr>
            </a:pPr>
            <a:r>
              <a:rPr lang="en-US" altLang="zh-CN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OpenRefine</a:t>
            </a:r>
            <a:endParaRPr lang="zh-CN" altLang="en-US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lvl="1">
              <a:buClr>
                <a:srgbClr val="E48312"/>
              </a:buClr>
            </a:pP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Open-source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Software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(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  <a:hlinkClick r:id="rId4"/>
              </a:rPr>
              <a:t>http://openrefine.org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)</a:t>
            </a:r>
            <a:endParaRPr lang="zh-CN" altLang="en-US" sz="24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lvl="1">
              <a:buClr>
                <a:srgbClr val="E48312"/>
              </a:buClr>
            </a:pPr>
            <a:r>
              <a:rPr lang="en-US" altLang="zh-CN" sz="2400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OpenRefine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as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a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Service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(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  <a:hlinkClick r:id="rId5"/>
              </a:rPr>
              <a:t>RefinePro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)</a:t>
            </a:r>
            <a:endParaRPr lang="zh-CN" altLang="en-US" sz="24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lvl="0">
              <a:buClr>
                <a:srgbClr val="E48312"/>
              </a:buClr>
            </a:pP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Data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Wrangler</a:t>
            </a:r>
            <a:endParaRPr lang="zh-CN" altLang="en-US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lvl="1">
              <a:buClr>
                <a:srgbClr val="E48312"/>
              </a:buClr>
            </a:pP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The Stanford/Berkeley Wrangler research project</a:t>
            </a:r>
            <a:endParaRPr lang="zh-CN" altLang="en-US" sz="24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lvl="1">
              <a:buClr>
                <a:srgbClr val="E48312"/>
              </a:buClr>
            </a:pP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Commercialized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(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  <a:hlinkClick r:id="rId6"/>
              </a:rPr>
              <a:t>Trifacta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)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72578-5B6B-3C40-9ECA-3D89AED8F592}" type="datetime1">
              <a:rPr lang="en-US" smtClean="0"/>
              <a:t>1/17/21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Wang - CMPT 733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1C645F-DD19-A244-A2E9-229CEAE2C617}"/>
              </a:ext>
            </a:extLst>
          </p:cNvPr>
          <p:cNvSpPr txBox="1"/>
          <p:nvPr/>
        </p:nvSpPr>
        <p:spPr>
          <a:xfrm>
            <a:off x="6126480" y="1845733"/>
            <a:ext cx="5909695" cy="98488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3400" dirty="0">
                <a:solidFill>
                  <a:schemeClr val="bg1"/>
                </a:solidFill>
                <a:latin typeface="Futura Condensed Medium" charset="0"/>
                <a:cs typeface="Futura Condensed Medium" charset="0"/>
              </a:rPr>
              <a:t>Not</a:t>
            </a:r>
            <a:r>
              <a:rPr lang="zh-CN" altLang="en-US" sz="3400" dirty="0">
                <a:solidFill>
                  <a:schemeClr val="bg1"/>
                </a:solidFill>
                <a:latin typeface="Futura Condensed Medium" charset="0"/>
                <a:cs typeface="Futura Condensed Medium" charset="0"/>
              </a:rPr>
              <a:t> </a:t>
            </a:r>
            <a:r>
              <a:rPr lang="en-US" altLang="zh-CN" sz="3400" dirty="0">
                <a:solidFill>
                  <a:schemeClr val="bg1"/>
                </a:solidFill>
                <a:latin typeface="Futura Condensed Medium" charset="0"/>
                <a:cs typeface="Futura Condensed Medium" charset="0"/>
              </a:rPr>
              <a:t>Many</a:t>
            </a:r>
            <a:r>
              <a:rPr lang="zh-CN" altLang="en-US" sz="3400" dirty="0">
                <a:solidFill>
                  <a:schemeClr val="bg1"/>
                </a:solidFill>
                <a:latin typeface="Futura Condensed Medium" charset="0"/>
                <a:cs typeface="Futura Condensed Medium" charset="0"/>
              </a:rPr>
              <a:t> </a:t>
            </a:r>
            <a:r>
              <a:rPr lang="en-US" altLang="zh-CN" sz="3400" dirty="0">
                <a:solidFill>
                  <a:schemeClr val="bg1"/>
                </a:solidFill>
                <a:latin typeface="Futura Condensed Medium" charset="0"/>
                <a:cs typeface="Futura Condensed Medium" charset="0"/>
              </a:rPr>
              <a:t>Tools.</a:t>
            </a:r>
            <a:r>
              <a:rPr lang="zh-CN" altLang="en-US" sz="3400" dirty="0">
                <a:solidFill>
                  <a:schemeClr val="bg1"/>
                </a:solidFill>
                <a:latin typeface="Futura Condensed Medium" charset="0"/>
                <a:cs typeface="Futura Condensed Medium" charset="0"/>
              </a:rPr>
              <a:t> </a:t>
            </a:r>
            <a:endParaRPr lang="en-CA" altLang="zh-CN" sz="3400" dirty="0">
              <a:solidFill>
                <a:schemeClr val="bg1"/>
              </a:solidFill>
              <a:latin typeface="Futura Condensed Medium" charset="0"/>
              <a:cs typeface="Futura Condensed Medium" charset="0"/>
            </a:endParaRP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latin typeface="Futura Condensed Medium" charset="0"/>
                <a:cs typeface="Futura Condensed Medium" charset="0"/>
              </a:rPr>
              <a:t>That’s</a:t>
            </a:r>
            <a:r>
              <a:rPr lang="zh-CN" altLang="en-US" sz="2400" dirty="0">
                <a:solidFill>
                  <a:schemeClr val="bg1"/>
                </a:solidFill>
                <a:latin typeface="Futura Condensed Medium" charset="0"/>
                <a:cs typeface="Futura Condensed Medium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Futura Condensed Medium" charset="0"/>
                <a:cs typeface="Futura Condensed Medium" charset="0"/>
              </a:rPr>
              <a:t>why</a:t>
            </a:r>
            <a:r>
              <a:rPr lang="zh-CN" altLang="en-US" sz="2400" dirty="0">
                <a:solidFill>
                  <a:schemeClr val="bg1"/>
                </a:solidFill>
                <a:latin typeface="Futura Condensed Medium" charset="0"/>
                <a:cs typeface="Futura Condensed Medium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Futura Condensed Medium" charset="0"/>
                <a:cs typeface="Futura Condensed Medium" charset="0"/>
              </a:rPr>
              <a:t>we</a:t>
            </a:r>
            <a:r>
              <a:rPr lang="zh-CN" altLang="en-US" sz="2400" dirty="0">
                <a:solidFill>
                  <a:schemeClr val="bg1"/>
                </a:solidFill>
                <a:latin typeface="Futura Condensed Medium" charset="0"/>
                <a:cs typeface="Futura Condensed Medium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Futura Condensed Medium" charset="0"/>
                <a:cs typeface="Futura Condensed Medium" charset="0"/>
              </a:rPr>
              <a:t>are</a:t>
            </a:r>
            <a:r>
              <a:rPr lang="zh-CN" altLang="en-US" sz="2400" dirty="0">
                <a:solidFill>
                  <a:schemeClr val="bg1"/>
                </a:solidFill>
                <a:latin typeface="Futura Condensed Medium" charset="0"/>
                <a:cs typeface="Futura Condensed Medium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Futura Condensed Medium" charset="0"/>
                <a:cs typeface="Futura Condensed Medium" charset="0"/>
              </a:rPr>
              <a:t>building</a:t>
            </a:r>
            <a:r>
              <a:rPr lang="zh-CN" altLang="en-US" sz="2400" dirty="0">
                <a:solidFill>
                  <a:schemeClr val="bg1"/>
                </a:solidFill>
                <a:latin typeface="Futura Condensed Medium" charset="0"/>
                <a:cs typeface="Futura Condensed Medium" charset="0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latin typeface="Futura Condensed Medium" charset="0"/>
                <a:cs typeface="Futura Condensed Medium" charset="0"/>
              </a:rPr>
              <a:t>DataPrep</a:t>
            </a:r>
            <a:r>
              <a:rPr lang="zh-CN" altLang="en-US" sz="2400" dirty="0">
                <a:solidFill>
                  <a:schemeClr val="bg1"/>
                </a:solidFill>
                <a:latin typeface="Futura Condensed Medium" charset="0"/>
                <a:cs typeface="Futura Condensed Medium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Futura Condensed Medium" charset="0"/>
                <a:cs typeface="Futura Condensed Medium" charset="0"/>
              </a:rPr>
              <a:t>(</a:t>
            </a:r>
            <a:r>
              <a:rPr lang="en-US" altLang="zh-CN" sz="2400" dirty="0">
                <a:solidFill>
                  <a:srgbClr val="0070C0"/>
                </a:solidFill>
                <a:latin typeface="Futura Condensed Medium" charset="0"/>
                <a:cs typeface="Futura Condensed Medium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http://dataprep.ai</a:t>
            </a:r>
            <a:r>
              <a:rPr lang="en-US" altLang="zh-CN" sz="2400" dirty="0">
                <a:solidFill>
                  <a:schemeClr val="bg1"/>
                </a:solidFill>
                <a:latin typeface="Futura Condensed Medium" charset="0"/>
                <a:cs typeface="Futura Condensed Medium" charset="0"/>
              </a:rPr>
              <a:t>)</a:t>
            </a:r>
            <a:r>
              <a:rPr lang="zh-CN" altLang="en-US" sz="2400" dirty="0">
                <a:solidFill>
                  <a:schemeClr val="bg1"/>
                </a:solidFill>
                <a:latin typeface="Futura Condensed Medium" charset="0"/>
                <a:cs typeface="Futura Condensed Medium" charset="0"/>
              </a:rPr>
              <a:t> </a:t>
            </a:r>
            <a:endParaRPr lang="en-US" sz="2400" dirty="0">
              <a:solidFill>
                <a:schemeClr val="bg1"/>
              </a:solidFill>
              <a:latin typeface="Futura Condensed Medium" charset="0"/>
              <a:cs typeface="Futura Condensed Medium" charset="0"/>
            </a:endParaRPr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2DF45A86-EA8E-A54C-A1D9-97A77E6267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9453" y="3254754"/>
            <a:ext cx="5270474" cy="9609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79EAE335-2A22-2C4A-8315-80DB258881D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3737"/>
          <a:stretch/>
        </p:blipFill>
        <p:spPr>
          <a:xfrm>
            <a:off x="6539454" y="4338583"/>
            <a:ext cx="5270474" cy="12498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2459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Outlier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ages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employees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US</a:t>
            </a:r>
            <a:r>
              <a:rPr lang="zh-CN" altLang="en-US" dirty="0"/>
              <a:t> </a:t>
            </a:r>
            <a:r>
              <a:rPr lang="en-US" altLang="zh-CN" dirty="0"/>
              <a:t>company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4859B-B420-0444-9FC9-448941C5B82A}" type="datetime1">
              <a:rPr lang="en-US" smtClean="0"/>
              <a:t>1/17/21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Wang - CMPT 733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94589" y="2961749"/>
            <a:ext cx="7842083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cs-CZ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1</a:t>
            </a:r>
            <a:r>
              <a:rPr lang="zh-CN" altLang="en-US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 </a:t>
            </a:r>
            <a:r>
              <a:rPr lang="cs-CZ" altLang="zh-CN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20</a:t>
            </a:r>
            <a:r>
              <a:rPr lang="zh-CN" altLang="en-US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 </a:t>
            </a:r>
            <a:r>
              <a:rPr lang="cs-CZ" altLang="zh-CN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21</a:t>
            </a:r>
            <a:r>
              <a:rPr lang="cs-CZ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zh-CN" altLang="en-US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cs-CZ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21 </a:t>
            </a:r>
            <a:r>
              <a:rPr lang="zh-CN" altLang="en-US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cs-CZ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22 </a:t>
            </a:r>
            <a:r>
              <a:rPr lang="zh-CN" altLang="en-US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cs-CZ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26</a:t>
            </a:r>
            <a:r>
              <a:rPr lang="zh-CN" altLang="en-US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 </a:t>
            </a:r>
            <a:r>
              <a:rPr lang="cs-CZ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33</a:t>
            </a:r>
            <a:r>
              <a:rPr lang="zh-CN" altLang="en-US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 </a:t>
            </a:r>
            <a:r>
              <a:rPr lang="cs-CZ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35 </a:t>
            </a:r>
            <a:r>
              <a:rPr lang="zh-CN" altLang="en-US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cs-CZ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36 </a:t>
            </a:r>
            <a:r>
              <a:rPr lang="zh-CN" altLang="en-US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cs-CZ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37 </a:t>
            </a:r>
            <a:r>
              <a:rPr lang="zh-CN" altLang="en-US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cs-CZ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39 </a:t>
            </a:r>
            <a:r>
              <a:rPr lang="zh-CN" altLang="en-US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cs-CZ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42 </a:t>
            </a:r>
            <a:r>
              <a:rPr lang="zh-CN" altLang="en-US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cs-CZ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45 </a:t>
            </a:r>
            <a:r>
              <a:rPr lang="zh-CN" altLang="en-US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cs-CZ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47</a:t>
            </a:r>
            <a:r>
              <a:rPr lang="zh-CN" altLang="en-US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cs-CZ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54</a:t>
            </a:r>
            <a:r>
              <a:rPr lang="zh-CN" altLang="en-US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cs-CZ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57</a:t>
            </a:r>
            <a:r>
              <a:rPr lang="zh-CN" altLang="en-US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cs-CZ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61</a:t>
            </a:r>
            <a:r>
              <a:rPr lang="zh-CN" altLang="en-US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cs-CZ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62</a:t>
            </a:r>
            <a:endParaRPr lang="en-US" sz="2800" dirty="0">
              <a:latin typeface="Futura Condensed Medium" charset="0"/>
              <a:ea typeface="Futura Condensed Medium" charset="0"/>
              <a:cs typeface="Futura Condensed Medium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72695" y="4142715"/>
                <a:ext cx="4068274" cy="7126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latin typeface="Futura Condensed Medium" charset="0"/>
                    <a:ea typeface="Futura Condensed Medium" charset="0"/>
                    <a:cs typeface="Futura Condensed Medium" charset="0"/>
                  </a:rPr>
                  <a:t>Mean</a:t>
                </a:r>
                <a:r>
                  <a:rPr lang="zh-CN" altLang="en-US" sz="2800" dirty="0">
                    <a:latin typeface="Futura Condensed Medium" charset="0"/>
                    <a:ea typeface="Futura Condensed Medium" charset="0"/>
                    <a:cs typeface="Futura Condensed Medium" charset="0"/>
                  </a:rPr>
                  <a:t> </a:t>
                </a:r>
                <a:r>
                  <a:rPr lang="en-US" altLang="zh-CN" sz="2800" dirty="0">
                    <a:latin typeface="Futura Condensed Medium" charset="0"/>
                    <a:ea typeface="Futura Condensed Medium" charset="0"/>
                    <a:cs typeface="Futura Condensed Medium" charset="0"/>
                  </a:rPr>
                  <a:t>=</a:t>
                </a:r>
                <a:r>
                  <a:rPr lang="zh-CN" altLang="en-US" sz="2800" dirty="0">
                    <a:latin typeface="Futura Condensed Medium" charset="0"/>
                    <a:ea typeface="Futura Condensed Medium" charset="0"/>
                    <a:cs typeface="Futura Condensed Medium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sz="2800" i="1" smtClean="0">
                            <a:latin typeface="Cambria Math" panose="02040503050406030204" pitchFamily="18" charset="0"/>
                            <a:ea typeface="Futura Condensed Medium" charset="0"/>
                            <a:cs typeface="Futura Condensed Medium" charset="0"/>
                          </a:rPr>
                        </m:ctrlPr>
                      </m:fPr>
                      <m:num>
                        <m:r>
                          <a:rPr lang="en-US" altLang="zh-CN" sz="2800" b="0" i="0" smtClean="0">
                            <a:latin typeface="Cambria Math" charset="0"/>
                            <a:ea typeface="Futura Condensed Medium" charset="0"/>
                            <a:cs typeface="Futura Condensed Medium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charset="0"/>
                            <a:ea typeface="Futura Condensed Medium" charset="0"/>
                            <a:cs typeface="Futura Condensed Medium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altLang="zh-CN" sz="2800" i="1" smtClean="0">
                            <a:latin typeface="Cambria Math" panose="02040503050406030204" pitchFamily="18" charset="0"/>
                            <a:ea typeface="Futura Condensed Medium" charset="0"/>
                            <a:cs typeface="Futura Condensed Medium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zh-CN" sz="2800" b="0" i="0" smtClean="0">
                            <a:latin typeface="Cambria Math" charset="0"/>
                            <a:ea typeface="Futura Condensed Medium" charset="0"/>
                            <a:cs typeface="Futura Condensed Medium" charset="0"/>
                          </a:rPr>
                          <m:t>i</m:t>
                        </m:r>
                        <m:r>
                          <a:rPr lang="en-US" altLang="zh-CN" sz="2800" b="0" i="0" smtClean="0">
                            <a:latin typeface="Cambria Math" charset="0"/>
                            <a:ea typeface="Futura Condensed Medium" charset="0"/>
                            <a:cs typeface="Futura Condensed Medium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charset="0"/>
                            <a:ea typeface="Futura Condensed Medium" charset="0"/>
                            <a:cs typeface="Futura Condensed Medium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  <a:ea typeface="Futura Condensed Medium" charset="0"/>
                                <a:cs typeface="Futura Condensed Medium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latin typeface="Cambria Math" charset="0"/>
                                <a:ea typeface="Futura Condensed Medium" charset="0"/>
                                <a:cs typeface="Futura Condensed Medium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latin typeface="Cambria Math" charset="0"/>
                                <a:ea typeface="Futura Condensed Medium" charset="0"/>
                                <a:cs typeface="Futura Condensed Medium" charset="0"/>
                              </a:rPr>
                              <m:t>i</m:t>
                            </m:r>
                          </m:sub>
                        </m:sSub>
                        <m:r>
                          <a:rPr lang="en-US" altLang="zh-CN" sz="2800" b="0" i="0" smtClean="0">
                            <a:latin typeface="Cambria Math" charset="0"/>
                            <a:ea typeface="Futura Condensed Medium" charset="0"/>
                            <a:cs typeface="Futura Condensed Medium" charset="0"/>
                          </a:rPr>
                          <m:t>=37</m:t>
                        </m:r>
                      </m:e>
                    </m:nary>
                  </m:oMath>
                </a14:m>
                <a:endParaRPr lang="en-US" altLang="zh-CN" sz="2800" dirty="0">
                  <a:latin typeface="Futura Condensed Medium" charset="0"/>
                  <a:ea typeface="Futura Condensed Medium" charset="0"/>
                  <a:cs typeface="Futura Condensed Medium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95" y="4142715"/>
                <a:ext cx="4068274" cy="712631"/>
              </a:xfrm>
              <a:prstGeom prst="rect">
                <a:avLst/>
              </a:prstGeom>
              <a:blipFill rotWithShape="0">
                <a:blip r:embed="rId2"/>
                <a:stretch>
                  <a:fillRect l="-2994" b="-9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72695" y="5222921"/>
                <a:ext cx="4587281" cy="843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altLang="zh-CN" sz="2400" dirty="0">
                    <a:solidFill>
                      <a:srgbClr val="000000"/>
                    </a:solidFill>
                    <a:latin typeface="Futura Condensed Medium" charset="0"/>
                    <a:ea typeface="Futura Condensed Medium" charset="0"/>
                    <a:cs typeface="Futura Condensed Medium" charset="0"/>
                  </a:rPr>
                  <a:t>Stddev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Futura Condensed Medium" charset="0"/>
                    <a:ea typeface="Futura Condensed Medium" charset="0"/>
                    <a:cs typeface="Futura Condensed Medium" charset="0"/>
                  </a:rPr>
                  <a:t>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Futura Condensed Medium" charset="0"/>
                    <a:ea typeface="Futura Condensed Medium" charset="0"/>
                    <a:cs typeface="Futura Condensed Medium" charset="0"/>
                  </a:rPr>
                  <a:t>=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Futura Condensed Medium" charset="0"/>
                    <a:ea typeface="Futura Condensed Medium" charset="0"/>
                    <a:cs typeface="Futura Condensed Medium" charset="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Futura Condensed Medium" charset="0"/>
                            <a:cs typeface="Futura Condensed Medium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zh-CN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Futura Condensed Medium" charset="0"/>
                                <a:cs typeface="Futura Condensed Medium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0" smtClean="0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Futura Condensed Medium" charset="0"/>
                                <a:cs typeface="Futura Condensed Medium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Futura Condensed Medium" charset="0"/>
                                <a:cs typeface="Futura Condensed Medium" charset="0"/>
                              </a:rPr>
                              <m:t>n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is-IS" altLang="zh-CN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Futura Condensed Medium" charset="0"/>
                                <a:cs typeface="Futura Condensed Medium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23"/>
                              </m:rPr>
                              <a:rPr lang="en-US" altLang="zh-CN" sz="2400" b="0" i="0" smtClean="0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Futura Condensed Medium" charset="0"/>
                                <a:cs typeface="Futura Condensed Medium" charset="0"/>
                              </a:rPr>
                              <m:t>i</m:t>
                            </m:r>
                            <m:r>
                              <a:rPr lang="en-US" altLang="zh-CN" sz="2400" b="0" i="0" smtClean="0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Futura Condensed Medium" charset="0"/>
                                <a:cs typeface="Futura Condensed Medium" charset="0"/>
                              </a:rPr>
                              <m:t>=1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Futura Condensed Medium" charset="0"/>
                                <a:cs typeface="Futura Condensed Medium" charset="0"/>
                              </a:rPr>
                              <m:t>n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sz="24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Futura Condensed Medium" charset="0"/>
                                    <a:cs typeface="Futura Condensed Medium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smtClean="0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  <a:ea typeface="Futura Condensed Medium" charset="0"/>
                                    <a:cs typeface="Futura Condensed Medium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Futura Condensed Medium" charset="0"/>
                                        <a:cs typeface="Futura Condensed Medium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  <a:ea typeface="Futura Condensed Medium" charset="0"/>
                                        <a:cs typeface="Futura Condensed Medium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  <a:ea typeface="Futura Condensed Medium" charset="0"/>
                                        <a:cs typeface="Futura Condensed Medium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en-US" altLang="zh-CN" sz="2400" b="0" i="0" smtClean="0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  <a:ea typeface="Futura Condensed Medium" charset="0"/>
                                    <a:cs typeface="Futura Condensed Medium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  <a:ea typeface="Futura Condensed Medium" charset="0"/>
                                    <a:cs typeface="Futura Condensed Medium" charset="0"/>
                                  </a:rPr>
                                  <m:t>mean</m:t>
                                </m:r>
                                <m:r>
                                  <a:rPr lang="en-US" altLang="zh-CN" sz="2400" b="0" i="0" smtClean="0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  <a:ea typeface="Futura Condensed Medium" charset="0"/>
                                    <a:cs typeface="Futura Condensed Medium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2400" b="0" i="0" smtClean="0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  <a:ea typeface="Futura Condensed Medium" charset="0"/>
                                    <a:cs typeface="Futura Condensed Medium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  <m:r>
                      <a:rPr lang="en-US" altLang="zh-CN" sz="2400" b="0" i="0" smtClean="0">
                        <a:solidFill>
                          <a:srgbClr val="000000"/>
                        </a:solidFill>
                        <a:latin typeface="Cambria Math" charset="0"/>
                        <a:ea typeface="Futura Condensed Medium" charset="0"/>
                        <a:cs typeface="Futura Condensed Medium" charset="0"/>
                      </a:rPr>
                      <m:t>=16</m:t>
                    </m:r>
                  </m:oMath>
                </a14:m>
                <a:endParaRPr lang="en-US" sz="2400" dirty="0">
                  <a:solidFill>
                    <a:srgbClr val="000000"/>
                  </a:solidFill>
                  <a:latin typeface="Futura Condensed Medium" charset="0"/>
                  <a:ea typeface="Futura Condensed Medium" charset="0"/>
                  <a:cs typeface="Futura Condensed Medium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95" y="5222921"/>
                <a:ext cx="4587281" cy="843885"/>
              </a:xfrm>
              <a:prstGeom prst="rect">
                <a:avLst/>
              </a:prstGeom>
              <a:blipFill rotWithShape="0">
                <a:blip r:embed="rId3"/>
                <a:stretch>
                  <a:fillRect l="-19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708103" y="4761256"/>
                <a:ext cx="46785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charset="0"/>
                      </a:rPr>
                      <m:t>[37−2</m:t>
                    </m:r>
                    <m:r>
                      <a:rPr lang="zh-CN" altLang="en-US" sz="2400" b="0" i="1" smtClean="0">
                        <a:latin typeface="Cambria Math" charset="0"/>
                      </a:rPr>
                      <m:t>∗</m:t>
                    </m:r>
                    <m:r>
                      <a:rPr lang="en-US" altLang="zh-CN" sz="2400" b="0" i="1" smtClean="0">
                        <a:latin typeface="Cambria Math" charset="0"/>
                      </a:rPr>
                      <m:t>16,</m:t>
                    </m:r>
                    <m:r>
                      <a:rPr lang="zh-CN" altLang="en-US" sz="2400" b="0" i="1" smtClean="0">
                        <a:latin typeface="Cambria Math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charset="0"/>
                      </a:rPr>
                      <m:t>37+2</m:t>
                    </m:r>
                    <m:r>
                      <a:rPr lang="zh-CN" altLang="en-US" sz="2400" b="0" i="1" smtClean="0">
                        <a:latin typeface="Cambria Math" charset="0"/>
                      </a:rPr>
                      <m:t>∗</m:t>
                    </m:r>
                    <m:r>
                      <a:rPr lang="en-US" altLang="zh-CN" sz="2400" b="0" i="1" smtClean="0">
                        <a:latin typeface="Cambria Math" charset="0"/>
                      </a:rPr>
                      <m:t>16]</m:t>
                    </m:r>
                  </m:oMath>
                </a14:m>
                <a:r>
                  <a:rPr lang="en-US" sz="2400" dirty="0"/>
                  <a:t> =  [4, 70]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103" y="4761256"/>
                <a:ext cx="4678588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172" t="-10526" r="-91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/>
          <p:cNvSpPr/>
          <p:nvPr/>
        </p:nvSpPr>
        <p:spPr>
          <a:xfrm>
            <a:off x="1299411" y="2913622"/>
            <a:ext cx="657726" cy="66376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91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Outlier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ages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employees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US</a:t>
            </a:r>
            <a:r>
              <a:rPr lang="zh-CN" altLang="en-US" dirty="0"/>
              <a:t> </a:t>
            </a:r>
            <a:r>
              <a:rPr lang="en-US" altLang="zh-CN" dirty="0"/>
              <a:t>company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4859B-B420-0444-9FC9-448941C5B82A}" type="datetime1">
              <a:rPr lang="en-US" smtClean="0"/>
              <a:t>1/17/21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Wang - CMPT 733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94589" y="2961749"/>
            <a:ext cx="836305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cs-CZ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1</a:t>
            </a:r>
            <a:r>
              <a:rPr lang="zh-CN" altLang="en-US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 </a:t>
            </a:r>
            <a:r>
              <a:rPr lang="cs-CZ" altLang="zh-CN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20</a:t>
            </a:r>
            <a:r>
              <a:rPr lang="zh-CN" altLang="en-US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 </a:t>
            </a:r>
            <a:r>
              <a:rPr lang="cs-CZ" altLang="zh-CN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21</a:t>
            </a:r>
            <a:r>
              <a:rPr lang="cs-CZ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zh-CN" altLang="en-US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cs-CZ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21 </a:t>
            </a:r>
            <a:r>
              <a:rPr lang="zh-CN" altLang="en-US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cs-CZ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22 </a:t>
            </a:r>
            <a:r>
              <a:rPr lang="zh-CN" altLang="en-US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cs-CZ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26</a:t>
            </a:r>
            <a:r>
              <a:rPr lang="zh-CN" altLang="en-US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 </a:t>
            </a:r>
            <a:r>
              <a:rPr lang="cs-CZ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33</a:t>
            </a:r>
            <a:r>
              <a:rPr lang="zh-CN" altLang="en-US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 </a:t>
            </a:r>
            <a:r>
              <a:rPr lang="cs-CZ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35 </a:t>
            </a:r>
            <a:r>
              <a:rPr lang="zh-CN" altLang="en-US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cs-CZ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36 </a:t>
            </a:r>
            <a:r>
              <a:rPr lang="zh-CN" altLang="en-US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cs-CZ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37 </a:t>
            </a:r>
            <a:r>
              <a:rPr lang="zh-CN" altLang="en-US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cs-CZ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39 </a:t>
            </a:r>
            <a:r>
              <a:rPr lang="zh-CN" altLang="en-US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cs-CZ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42 </a:t>
            </a:r>
            <a:r>
              <a:rPr lang="zh-CN" altLang="en-US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cs-CZ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45 </a:t>
            </a:r>
            <a:r>
              <a:rPr lang="zh-CN" altLang="en-US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cs-CZ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47</a:t>
            </a:r>
            <a:r>
              <a:rPr lang="zh-CN" altLang="en-US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cs-CZ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54</a:t>
            </a:r>
            <a:r>
              <a:rPr lang="zh-CN" altLang="en-US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cs-CZ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57</a:t>
            </a:r>
            <a:r>
              <a:rPr lang="zh-CN" altLang="en-US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cs-CZ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61</a:t>
            </a:r>
            <a:r>
              <a:rPr lang="zh-CN" altLang="en-US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cs-CZ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62  400</a:t>
            </a:r>
            <a:endParaRPr lang="en-US" sz="2800" dirty="0">
              <a:latin typeface="Futura Condensed Medium" charset="0"/>
              <a:ea typeface="Futura Condensed Medium" charset="0"/>
              <a:cs typeface="Futura Condensed Medium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72695" y="4142715"/>
                <a:ext cx="4068274" cy="7126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latin typeface="Futura Condensed Medium" charset="0"/>
                    <a:ea typeface="Futura Condensed Medium" charset="0"/>
                    <a:cs typeface="Futura Condensed Medium" charset="0"/>
                  </a:rPr>
                  <a:t>Mean</a:t>
                </a:r>
                <a:r>
                  <a:rPr lang="zh-CN" altLang="en-US" sz="2800" dirty="0">
                    <a:latin typeface="Futura Condensed Medium" charset="0"/>
                    <a:ea typeface="Futura Condensed Medium" charset="0"/>
                    <a:cs typeface="Futura Condensed Medium" charset="0"/>
                  </a:rPr>
                  <a:t> </a:t>
                </a:r>
                <a:r>
                  <a:rPr lang="en-US" altLang="zh-CN" sz="2800" dirty="0">
                    <a:latin typeface="Futura Condensed Medium" charset="0"/>
                    <a:ea typeface="Futura Condensed Medium" charset="0"/>
                    <a:cs typeface="Futura Condensed Medium" charset="0"/>
                  </a:rPr>
                  <a:t>=</a:t>
                </a:r>
                <a:r>
                  <a:rPr lang="zh-CN" altLang="en-US" sz="2800" dirty="0">
                    <a:latin typeface="Futura Condensed Medium" charset="0"/>
                    <a:ea typeface="Futura Condensed Medium" charset="0"/>
                    <a:cs typeface="Futura Condensed Medium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sz="2800" i="1" smtClean="0">
                            <a:latin typeface="Cambria Math" panose="02040503050406030204" pitchFamily="18" charset="0"/>
                            <a:ea typeface="Futura Condensed Medium" charset="0"/>
                            <a:cs typeface="Futura Condensed Medium" charset="0"/>
                          </a:rPr>
                        </m:ctrlPr>
                      </m:fPr>
                      <m:num>
                        <m:r>
                          <a:rPr lang="en-US" altLang="zh-CN" sz="2800" b="0" i="0" smtClean="0">
                            <a:latin typeface="Cambria Math" charset="0"/>
                            <a:ea typeface="Futura Condensed Medium" charset="0"/>
                            <a:cs typeface="Futura Condensed Medium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charset="0"/>
                            <a:ea typeface="Futura Condensed Medium" charset="0"/>
                            <a:cs typeface="Futura Condensed Medium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altLang="zh-CN" sz="2800" i="1" smtClean="0">
                            <a:latin typeface="Cambria Math" panose="02040503050406030204" pitchFamily="18" charset="0"/>
                            <a:ea typeface="Futura Condensed Medium" charset="0"/>
                            <a:cs typeface="Futura Condensed Medium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zh-CN" sz="2800" b="0" i="0" smtClean="0">
                            <a:latin typeface="Cambria Math" charset="0"/>
                            <a:ea typeface="Futura Condensed Medium" charset="0"/>
                            <a:cs typeface="Futura Condensed Medium" charset="0"/>
                          </a:rPr>
                          <m:t>i</m:t>
                        </m:r>
                        <m:r>
                          <a:rPr lang="en-US" altLang="zh-CN" sz="2800" b="0" i="0" smtClean="0">
                            <a:latin typeface="Cambria Math" charset="0"/>
                            <a:ea typeface="Futura Condensed Medium" charset="0"/>
                            <a:cs typeface="Futura Condensed Medium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charset="0"/>
                            <a:ea typeface="Futura Condensed Medium" charset="0"/>
                            <a:cs typeface="Futura Condensed Medium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  <a:ea typeface="Futura Condensed Medium" charset="0"/>
                                <a:cs typeface="Futura Condensed Medium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latin typeface="Cambria Math" charset="0"/>
                                <a:ea typeface="Futura Condensed Medium" charset="0"/>
                                <a:cs typeface="Futura Condensed Medium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latin typeface="Cambria Math" charset="0"/>
                                <a:ea typeface="Futura Condensed Medium" charset="0"/>
                                <a:cs typeface="Futura Condensed Medium" charset="0"/>
                              </a:rPr>
                              <m:t>i</m:t>
                            </m:r>
                          </m:sub>
                        </m:sSub>
                        <m:r>
                          <a:rPr lang="en-US" altLang="zh-CN" sz="2800" b="0" i="0" smtClean="0">
                            <a:latin typeface="Cambria Math" charset="0"/>
                            <a:ea typeface="Futura Condensed Medium" charset="0"/>
                            <a:cs typeface="Futura Condensed Medium" charset="0"/>
                          </a:rPr>
                          <m:t>=56</m:t>
                        </m:r>
                      </m:e>
                    </m:nary>
                  </m:oMath>
                </a14:m>
                <a:endParaRPr lang="en-US" altLang="zh-CN" sz="2800" dirty="0">
                  <a:latin typeface="Futura Condensed Medium" charset="0"/>
                  <a:ea typeface="Futura Condensed Medium" charset="0"/>
                  <a:cs typeface="Futura Condensed Medium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95" y="4142715"/>
                <a:ext cx="4068274" cy="712631"/>
              </a:xfrm>
              <a:prstGeom prst="rect">
                <a:avLst/>
              </a:prstGeom>
              <a:blipFill rotWithShape="0">
                <a:blip r:embed="rId2"/>
                <a:stretch>
                  <a:fillRect l="-2994" b="-9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72695" y="5222921"/>
                <a:ext cx="4524765" cy="843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altLang="zh-CN" sz="2400" dirty="0">
                    <a:solidFill>
                      <a:srgbClr val="000000"/>
                    </a:solidFill>
                    <a:latin typeface="Futura Condensed Medium" charset="0"/>
                    <a:ea typeface="Futura Condensed Medium" charset="0"/>
                    <a:cs typeface="Futura Condensed Medium" charset="0"/>
                  </a:rPr>
                  <a:t>Stddev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Futura Condensed Medium" charset="0"/>
                    <a:ea typeface="Futura Condensed Medium" charset="0"/>
                    <a:cs typeface="Futura Condensed Medium" charset="0"/>
                  </a:rPr>
                  <a:t>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Futura Condensed Medium" charset="0"/>
                    <a:ea typeface="Futura Condensed Medium" charset="0"/>
                    <a:cs typeface="Futura Condensed Medium" charset="0"/>
                  </a:rPr>
                  <a:t>=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Futura Condensed Medium" charset="0"/>
                    <a:ea typeface="Futura Condensed Medium" charset="0"/>
                    <a:cs typeface="Futura Condensed Medium" charset="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Futura Condensed Medium" charset="0"/>
                            <a:cs typeface="Futura Condensed Medium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altLang="zh-CN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Futura Condensed Medium" charset="0"/>
                                <a:cs typeface="Futura Condensed Medium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0" smtClean="0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Futura Condensed Medium" charset="0"/>
                                <a:cs typeface="Futura Condensed Medium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Futura Condensed Medium" charset="0"/>
                                <a:cs typeface="Futura Condensed Medium" charset="0"/>
                              </a:rPr>
                              <m:t>n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is-IS" altLang="zh-CN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Futura Condensed Medium" charset="0"/>
                                <a:cs typeface="Futura Condensed Medium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23"/>
                              </m:rPr>
                              <a:rPr lang="en-US" altLang="zh-CN" sz="2400" b="0" i="0" smtClean="0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Futura Condensed Medium" charset="0"/>
                                <a:cs typeface="Futura Condensed Medium" charset="0"/>
                              </a:rPr>
                              <m:t>i</m:t>
                            </m:r>
                            <m:r>
                              <a:rPr lang="en-US" altLang="zh-CN" sz="2400" b="0" i="0" smtClean="0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Futura Condensed Medium" charset="0"/>
                                <a:cs typeface="Futura Condensed Medium" charset="0"/>
                              </a:rPr>
                              <m:t>=1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Futura Condensed Medium" charset="0"/>
                                <a:cs typeface="Futura Condensed Medium" charset="0"/>
                              </a:rPr>
                              <m:t>n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sz="24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Futura Condensed Medium" charset="0"/>
                                    <a:cs typeface="Futura Condensed Medium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smtClean="0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  <a:ea typeface="Futura Condensed Medium" charset="0"/>
                                    <a:cs typeface="Futura Condensed Medium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Futura Condensed Medium" charset="0"/>
                                        <a:cs typeface="Futura Condensed Medium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  <a:ea typeface="Futura Condensed Medium" charset="0"/>
                                        <a:cs typeface="Futura Condensed Medium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  <a:ea typeface="Futura Condensed Medium" charset="0"/>
                                        <a:cs typeface="Futura Condensed Medium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en-US" altLang="zh-CN" sz="2400" b="0" i="0" smtClean="0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  <a:ea typeface="Futura Condensed Medium" charset="0"/>
                                    <a:cs typeface="Futura Condensed Medium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  <a:ea typeface="Futura Condensed Medium" charset="0"/>
                                    <a:cs typeface="Futura Condensed Medium" charset="0"/>
                                  </a:rPr>
                                  <m:t>mean</m:t>
                                </m:r>
                                <m:r>
                                  <a:rPr lang="en-US" altLang="zh-CN" sz="2400" b="0" i="0" smtClean="0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  <a:ea typeface="Futura Condensed Medium" charset="0"/>
                                    <a:cs typeface="Futura Condensed Medium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2400" b="0" i="0" smtClean="0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  <a:ea typeface="Futura Condensed Medium" charset="0"/>
                                    <a:cs typeface="Futura Condensed Medium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  <m:r>
                      <a:rPr lang="en-US" altLang="zh-CN" sz="2400" b="0" i="0" smtClean="0">
                        <a:solidFill>
                          <a:srgbClr val="000000"/>
                        </a:solidFill>
                        <a:latin typeface="Cambria Math" charset="0"/>
                        <a:ea typeface="Futura Condensed Medium" charset="0"/>
                        <a:cs typeface="Futura Condensed Medium" charset="0"/>
                      </a:rPr>
                      <m:t>=83</m:t>
                    </m:r>
                  </m:oMath>
                </a14:m>
                <a:endParaRPr lang="en-US" sz="2400" dirty="0">
                  <a:solidFill>
                    <a:srgbClr val="000000"/>
                  </a:solidFill>
                  <a:latin typeface="Futura Condensed Medium" charset="0"/>
                  <a:ea typeface="Futura Condensed Medium" charset="0"/>
                  <a:cs typeface="Futura Condensed Medium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95" y="5222921"/>
                <a:ext cx="4524765" cy="843885"/>
              </a:xfrm>
              <a:prstGeom prst="rect">
                <a:avLst/>
              </a:prstGeom>
              <a:blipFill rotWithShape="0">
                <a:blip r:embed="rId3"/>
                <a:stretch>
                  <a:fillRect l="-2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126483" y="4761256"/>
                <a:ext cx="54095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charset="0"/>
                      </a:rPr>
                      <m:t>[56−2</m:t>
                    </m:r>
                    <m:r>
                      <a:rPr lang="zh-CN" altLang="en-US" sz="2400" b="0" i="1" smtClean="0">
                        <a:latin typeface="Cambria Math" charset="0"/>
                      </a:rPr>
                      <m:t>∗</m:t>
                    </m:r>
                    <m:r>
                      <a:rPr lang="en-US" altLang="zh-CN" sz="2400" b="0" i="1" smtClean="0">
                        <a:latin typeface="Cambria Math" charset="0"/>
                      </a:rPr>
                      <m:t>83,</m:t>
                    </m:r>
                    <m:r>
                      <a:rPr lang="zh-CN" altLang="en-US" sz="2400" b="0" i="1" smtClean="0">
                        <a:latin typeface="Cambria Math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charset="0"/>
                      </a:rPr>
                      <m:t> 56+2</m:t>
                    </m:r>
                    <m:r>
                      <a:rPr lang="zh-CN" altLang="en-US" sz="2400" b="0" i="1" smtClean="0">
                        <a:latin typeface="Cambria Math" charset="0"/>
                      </a:rPr>
                      <m:t>∗</m:t>
                    </m:r>
                    <m:r>
                      <a:rPr lang="en-US" altLang="zh-CN" sz="2400" b="0" i="1" smtClean="0">
                        <a:latin typeface="Cambria Math" charset="0"/>
                      </a:rPr>
                      <m:t>83]</m:t>
                    </m:r>
                  </m:oMath>
                </a14:m>
                <a:r>
                  <a:rPr lang="en-US" sz="2400" dirty="0"/>
                  <a:t> =  [-109, 221]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3" y="4761256"/>
                <a:ext cx="5409558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15" t="-102632" r="-676" b="-1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9299922" y="2891475"/>
            <a:ext cx="657726" cy="66376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76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Outlier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ages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employees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US</a:t>
            </a:r>
            <a:r>
              <a:rPr lang="zh-CN" altLang="en-US" dirty="0"/>
              <a:t> </a:t>
            </a:r>
            <a:r>
              <a:rPr lang="en-US" altLang="zh-CN" dirty="0"/>
              <a:t>company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4859B-B420-0444-9FC9-448941C5B82A}" type="datetime1">
              <a:rPr lang="en-US" smtClean="0"/>
              <a:t>1/17/21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Wang - CMPT 733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94589" y="2961749"/>
            <a:ext cx="836305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cs-CZ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1</a:t>
            </a:r>
            <a:r>
              <a:rPr lang="zh-CN" altLang="en-US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 </a:t>
            </a:r>
            <a:r>
              <a:rPr lang="cs-CZ" altLang="zh-CN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20</a:t>
            </a:r>
            <a:r>
              <a:rPr lang="zh-CN" altLang="en-US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 </a:t>
            </a:r>
            <a:r>
              <a:rPr lang="cs-CZ" altLang="zh-CN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21</a:t>
            </a:r>
            <a:r>
              <a:rPr lang="cs-CZ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zh-CN" altLang="en-US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cs-CZ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21 </a:t>
            </a:r>
            <a:r>
              <a:rPr lang="zh-CN" altLang="en-US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cs-CZ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22 </a:t>
            </a:r>
            <a:r>
              <a:rPr lang="zh-CN" altLang="en-US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cs-CZ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26</a:t>
            </a:r>
            <a:r>
              <a:rPr lang="zh-CN" altLang="en-US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 </a:t>
            </a:r>
            <a:r>
              <a:rPr lang="cs-CZ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33</a:t>
            </a:r>
            <a:r>
              <a:rPr lang="zh-CN" altLang="en-US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 </a:t>
            </a:r>
            <a:r>
              <a:rPr lang="cs-CZ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35 </a:t>
            </a:r>
            <a:r>
              <a:rPr lang="zh-CN" altLang="en-US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cs-CZ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36 </a:t>
            </a:r>
            <a:r>
              <a:rPr lang="zh-CN" altLang="en-US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cs-CZ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37 </a:t>
            </a:r>
            <a:r>
              <a:rPr lang="zh-CN" altLang="en-US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cs-CZ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39 </a:t>
            </a:r>
            <a:r>
              <a:rPr lang="zh-CN" altLang="en-US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cs-CZ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42 </a:t>
            </a:r>
            <a:r>
              <a:rPr lang="zh-CN" altLang="en-US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cs-CZ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45 </a:t>
            </a:r>
            <a:r>
              <a:rPr lang="zh-CN" altLang="en-US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cs-CZ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47</a:t>
            </a:r>
            <a:r>
              <a:rPr lang="zh-CN" altLang="en-US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cs-CZ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54</a:t>
            </a:r>
            <a:r>
              <a:rPr lang="zh-CN" altLang="en-US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cs-CZ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57</a:t>
            </a:r>
            <a:r>
              <a:rPr lang="zh-CN" altLang="en-US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cs-CZ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61</a:t>
            </a:r>
            <a:r>
              <a:rPr lang="zh-CN" altLang="en-US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cs-CZ" sz="2800" dirty="0">
                <a:latin typeface="Futura Condensed Medium" charset="0"/>
                <a:ea typeface="Futura Condensed Medium" charset="0"/>
                <a:cs typeface="Futura Condensed Medium" charset="0"/>
              </a:rPr>
              <a:t> 62  400</a:t>
            </a:r>
            <a:endParaRPr lang="en-US" sz="2800" dirty="0">
              <a:latin typeface="Futura Condensed Medium" charset="0"/>
              <a:ea typeface="Futura Condensed Medium" charset="0"/>
              <a:cs typeface="Futura Condensed Medium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72695" y="4142715"/>
                <a:ext cx="40682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latin typeface="Futura Condensed Medium" charset="0"/>
                    <a:ea typeface="Futura Condensed Medium" charset="0"/>
                    <a:cs typeface="Futura Condensed Medium" charset="0"/>
                  </a:rPr>
                  <a:t>Median =</a:t>
                </a:r>
                <a:r>
                  <a:rPr lang="zh-CN" altLang="en-US" sz="2800" dirty="0">
                    <a:latin typeface="Futura Condensed Medium" charset="0"/>
                    <a:ea typeface="Futura Condensed Medium" charset="0"/>
                    <a:cs typeface="Futura Condensed Medium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charset="0"/>
                        <a:ea typeface="Futura Condensed Medium" charset="0"/>
                        <a:cs typeface="Futura Condensed Medium" charset="0"/>
                      </a:rPr>
                      <m:t>median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Futura Condensed Medium" charset="0"/>
                            <a:cs typeface="Futura Condensed Medium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ea typeface="Futura Condensed Medium" charset="0"/>
                                <a:cs typeface="Futura Condensed Medium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charset="0"/>
                                <a:ea typeface="Futura Condensed Medium" charset="0"/>
                                <a:cs typeface="Futura Condensed Medium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charset="0"/>
                                <a:ea typeface="Futura Condensed Medium" charset="0"/>
                                <a:cs typeface="Futura Condensed Medium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800" b="0" i="1" smtClean="0">
                        <a:latin typeface="Cambria Math" charset="0"/>
                        <a:ea typeface="Futura Condensed Medium" charset="0"/>
                        <a:cs typeface="Futura Condensed Medium" charset="0"/>
                      </a:rPr>
                      <m:t>=37</m:t>
                    </m:r>
                  </m:oMath>
                </a14:m>
                <a:endParaRPr lang="en-US" altLang="zh-CN" sz="2800" dirty="0">
                  <a:latin typeface="Futura Condensed Medium" charset="0"/>
                  <a:ea typeface="Futura Condensed Medium" charset="0"/>
                  <a:cs typeface="Futura Condensed Medium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95" y="4142715"/>
                <a:ext cx="4068274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2994" t="-12941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72695" y="5222921"/>
                <a:ext cx="578921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altLang="zh-CN" sz="2800" dirty="0">
                    <a:solidFill>
                      <a:srgbClr val="000000"/>
                    </a:solidFill>
                    <a:latin typeface="Futura Condensed Medium" charset="0"/>
                    <a:ea typeface="Futura Condensed Medium" charset="0"/>
                    <a:cs typeface="Futura Condensed Medium" charset="0"/>
                  </a:rPr>
                  <a:t>MAD 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>
                        <a:latin typeface="Cambria Math" charset="0"/>
                        <a:ea typeface="Futura Condensed Medium" charset="0"/>
                        <a:cs typeface="Futura Condensed Medium" charset="0"/>
                      </a:rPr>
                      <m:t>median</m:t>
                    </m:r>
                    <m:r>
                      <a:rPr lang="en-US" altLang="zh-CN" sz="2800" b="0" i="0" smtClean="0">
                        <a:latin typeface="Cambria Math" charset="0"/>
                        <a:ea typeface="Futura Condensed Medium" charset="0"/>
                        <a:cs typeface="Futura Condensed Medium" charset="0"/>
                      </a:rPr>
                      <m:t>(|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Futura Condensed Medium" charset="0"/>
                            <a:cs typeface="Futura Condensed Medium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charset="0"/>
                            <a:ea typeface="Futura Condensed Medium" charset="0"/>
                            <a:cs typeface="Futura Condensed Medium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latin typeface="Cambria Math" charset="0"/>
                            <a:ea typeface="Futura Condensed Medium" charset="0"/>
                            <a:cs typeface="Futura Condensed Medium" charset="0"/>
                          </a:rPr>
                          <m:t>𝑖</m:t>
                        </m:r>
                      </m:sub>
                    </m:sSub>
                    <m:r>
                      <a:rPr lang="en-US" altLang="zh-CN" sz="2800" b="0" i="0" smtClean="0">
                        <a:latin typeface="Cambria Math" charset="0"/>
                        <a:ea typeface="Futura Condensed Medium" charset="0"/>
                        <a:cs typeface="Futura Condensed Medium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charset="0"/>
                        <a:ea typeface="Futura Condensed Medium" charset="0"/>
                        <a:cs typeface="Futura Condensed Medium" charset="0"/>
                      </a:rPr>
                      <m:t>median</m:t>
                    </m:r>
                    <m:r>
                      <a:rPr lang="en-US" altLang="zh-CN" sz="2800" b="0" i="0" smtClean="0">
                        <a:latin typeface="Cambria Math" charset="0"/>
                        <a:ea typeface="Futura Condensed Medium" charset="0"/>
                        <a:cs typeface="Futura Condensed Medium" charset="0"/>
                      </a:rPr>
                      <m:t>(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Futura Condensed Medium" charset="0"/>
                            <a:cs typeface="Futura Condensed Medium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charset="0"/>
                            <a:ea typeface="Futura Condensed Medium" charset="0"/>
                            <a:cs typeface="Futura Condensed Medium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latin typeface="Cambria Math" charset="0"/>
                            <a:ea typeface="Futura Condensed Medium" charset="0"/>
                            <a:cs typeface="Futura Condensed Medium" charset="0"/>
                          </a:rPr>
                          <m:t>𝑖</m:t>
                        </m:r>
                      </m:sub>
                    </m:sSub>
                    <m:r>
                      <a:rPr lang="en-US" altLang="zh-CN" sz="2800" b="0" i="0" smtClean="0">
                        <a:latin typeface="Cambria Math" charset="0"/>
                        <a:ea typeface="Futura Condensed Medium" charset="0"/>
                        <a:cs typeface="Futura Condensed Medium" charset="0"/>
                      </a:rPr>
                      <m:t>)|</m:t>
                    </m:r>
                    <m:r>
                      <a:rPr lang="en-US" altLang="zh-CN" sz="2800" b="0" i="0" smtClean="0">
                        <a:solidFill>
                          <a:srgbClr val="000000"/>
                        </a:solidFill>
                        <a:latin typeface="Cambria Math" charset="0"/>
                        <a:ea typeface="Futura Condensed Medium" charset="0"/>
                        <a:cs typeface="Futura Condensed Medium" charset="0"/>
                      </a:rPr>
                      <m:t>=15</m:t>
                    </m:r>
                  </m:oMath>
                </a14:m>
                <a:endParaRPr lang="en-US" sz="2800" dirty="0">
                  <a:solidFill>
                    <a:srgbClr val="000000"/>
                  </a:solidFill>
                  <a:latin typeface="Futura Condensed Medium" charset="0"/>
                  <a:ea typeface="Futura Condensed Medium" charset="0"/>
                  <a:cs typeface="Futura Condensed Medium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95" y="5222921"/>
                <a:ext cx="5789214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2105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782442" y="4446731"/>
                <a:ext cx="48485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charset="0"/>
                      </a:rPr>
                      <m:t>[37−2</m:t>
                    </m:r>
                    <m:r>
                      <a:rPr lang="zh-CN" altLang="en-US" sz="2400" b="0" i="1" smtClean="0">
                        <a:latin typeface="Cambria Math" charset="0"/>
                      </a:rPr>
                      <m:t>∗</m:t>
                    </m:r>
                    <m:r>
                      <a:rPr lang="en-US" altLang="zh-CN" sz="2400" b="0" i="1" smtClean="0">
                        <a:latin typeface="Cambria Math" charset="0"/>
                      </a:rPr>
                      <m:t>15,</m:t>
                    </m:r>
                    <m:r>
                      <a:rPr lang="zh-CN" altLang="en-US" sz="2400" b="0" i="1" smtClean="0">
                        <a:latin typeface="Cambria Math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charset="0"/>
                      </a:rPr>
                      <m:t> 37+2</m:t>
                    </m:r>
                    <m:r>
                      <a:rPr lang="zh-CN" altLang="en-US" sz="2400" b="0" i="1" smtClean="0">
                        <a:latin typeface="Cambria Math" charset="0"/>
                      </a:rPr>
                      <m:t>∗</m:t>
                    </m:r>
                    <m:r>
                      <a:rPr lang="en-US" altLang="zh-CN" sz="2400" b="0" i="1" smtClean="0">
                        <a:latin typeface="Cambria Math" charset="0"/>
                      </a:rPr>
                      <m:t>15]</m:t>
                    </m:r>
                  </m:oMath>
                </a14:m>
                <a:r>
                  <a:rPr lang="en-US" sz="2400" dirty="0"/>
                  <a:t> =  [7, 67]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442" y="4446731"/>
                <a:ext cx="4848507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132" t="-102632" r="-881" b="-1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/>
          <p:cNvSpPr/>
          <p:nvPr/>
        </p:nvSpPr>
        <p:spPr>
          <a:xfrm>
            <a:off x="9299922" y="2891475"/>
            <a:ext cx="657726" cy="66376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265726" y="2902694"/>
            <a:ext cx="657726" cy="66376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4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Preparation</a:t>
            </a:r>
            <a:r>
              <a:rPr lang="zh-CN" altLang="en-US" dirty="0"/>
              <a:t> </a:t>
            </a:r>
            <a:r>
              <a:rPr lang="en-US" altLang="zh-CN" dirty="0"/>
              <a:t>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3" y="1947687"/>
            <a:ext cx="10058400" cy="4372902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Data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Collection</a:t>
            </a:r>
          </a:p>
          <a:p>
            <a:pPr lvl="1"/>
            <a:endParaRPr lang="en-US" altLang="zh-CN" b="1" dirty="0">
              <a:solidFill>
                <a:schemeClr val="tx1"/>
              </a:solidFill>
            </a:endParaRPr>
          </a:p>
          <a:p>
            <a:pPr lvl="1"/>
            <a:endParaRPr lang="en-US" altLang="zh-CN" dirty="0"/>
          </a:p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Cleaning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/>
              <a:t>Data</a:t>
            </a:r>
            <a:r>
              <a:rPr lang="zh-CN" altLang="en-US" b="1" dirty="0"/>
              <a:t> </a:t>
            </a:r>
            <a:r>
              <a:rPr lang="en-US" altLang="zh-CN" b="1" dirty="0"/>
              <a:t>Integration</a:t>
            </a:r>
          </a:p>
          <a:p>
            <a:pPr lvl="1"/>
            <a:r>
              <a:rPr lang="en-US" dirty="0"/>
              <a:t>Data Integration Problem</a:t>
            </a:r>
          </a:p>
          <a:p>
            <a:pPr lvl="1"/>
            <a:r>
              <a:rPr lang="en-US" dirty="0"/>
              <a:t>Three Steps (Schema Matching, Entity Resolution, Data Fusion)</a:t>
            </a:r>
          </a:p>
          <a:p>
            <a:pPr lvl="1"/>
            <a:r>
              <a:rPr lang="en-US" dirty="0"/>
              <a:t>Example: Entity Resolution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4859B-B420-0444-9FC9-448941C5B82A}" type="datetime1">
              <a:rPr lang="en-US" smtClean="0"/>
              <a:t>1/17/21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Wang - CMPT 733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184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Integration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C2C34-1626-524A-A606-D30862026BFB}" type="datetime1">
              <a:rPr lang="en-US" smtClean="0"/>
              <a:t>1/17/21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Wang - CMPT 733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097280" y="2289543"/>
          <a:ext cx="3695438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2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0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28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dirty="0"/>
                        <a:t>First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Last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Mark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Michael</a:t>
                      </a:r>
                      <a:r>
                        <a:rPr lang="zh-CN" altLang="en-US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Jordan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Kobe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Bryant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6805436" y="2329970"/>
          <a:ext cx="3978178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48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32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Background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Mike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Jordan</a:t>
                      </a:r>
                      <a:r>
                        <a:rPr lang="zh-CN" altLang="en-US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C++,</a:t>
                      </a:r>
                      <a:r>
                        <a:rPr lang="zh-CN" alt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CS,</a:t>
                      </a:r>
                      <a:r>
                        <a:rPr lang="zh-CN" alt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zh-CN" alt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years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Kobe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Bryant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Business,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2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years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658089" y="1874546"/>
            <a:ext cx="2925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Source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(from</a:t>
            </a:r>
            <a:r>
              <a:rPr lang="zh-CN" altLang="en-US" dirty="0"/>
              <a:t> </a:t>
            </a:r>
            <a:r>
              <a:rPr lang="en-US" altLang="zh-CN" dirty="0" err="1"/>
              <a:t>CourSys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395904" y="1920211"/>
            <a:ext cx="2797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Source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(from</a:t>
            </a:r>
            <a:r>
              <a:rPr lang="zh-CN" altLang="en-US" dirty="0"/>
              <a:t> </a:t>
            </a:r>
            <a:r>
              <a:rPr lang="en-US" altLang="zh-CN" dirty="0"/>
              <a:t>survey)</a:t>
            </a:r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3831018" y="5127252"/>
          <a:ext cx="4776381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0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74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dirty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Background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Michael</a:t>
                      </a:r>
                      <a:r>
                        <a:rPr lang="zh-CN" altLang="en-US" dirty="0"/>
                        <a:t>  </a:t>
                      </a:r>
                      <a:r>
                        <a:rPr lang="en-US" altLang="zh-CN" dirty="0"/>
                        <a:t>Jordan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effectLst/>
                        </a:rPr>
                        <a:t>C++,</a:t>
                      </a:r>
                      <a:r>
                        <a:rPr lang="zh-CN" altLang="en-US" sz="1800" kern="1200" dirty="0">
                          <a:effectLst/>
                        </a:rPr>
                        <a:t> </a:t>
                      </a:r>
                      <a:r>
                        <a:rPr lang="en-US" altLang="zh-CN" sz="1800" kern="1200" dirty="0">
                          <a:effectLst/>
                        </a:rPr>
                        <a:t>CS,</a:t>
                      </a:r>
                      <a:r>
                        <a:rPr lang="zh-CN" altLang="en-US" sz="1800" kern="1200" dirty="0">
                          <a:effectLst/>
                        </a:rPr>
                        <a:t> </a:t>
                      </a:r>
                      <a:r>
                        <a:rPr lang="en-US" altLang="zh-CN" sz="1800" kern="1200" dirty="0">
                          <a:effectLst/>
                        </a:rPr>
                        <a:t>4</a:t>
                      </a:r>
                      <a:r>
                        <a:rPr lang="zh-CN" altLang="en-US" sz="1800" kern="1200" dirty="0">
                          <a:effectLst/>
                        </a:rPr>
                        <a:t> </a:t>
                      </a:r>
                      <a:r>
                        <a:rPr lang="en-US" altLang="zh-CN" sz="1800" kern="1200" dirty="0">
                          <a:effectLst/>
                        </a:rPr>
                        <a:t>years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Kobe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Bryant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Business,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years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Oval 13"/>
          <p:cNvSpPr/>
          <p:nvPr/>
        </p:nvSpPr>
        <p:spPr>
          <a:xfrm>
            <a:off x="3909848" y="3659583"/>
            <a:ext cx="4599141" cy="100700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Integration???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9" idx="2"/>
            <a:endCxn id="14" idx="1"/>
          </p:cNvCxnSpPr>
          <p:nvPr/>
        </p:nvCxnSpPr>
        <p:spPr>
          <a:xfrm>
            <a:off x="2944999" y="3396983"/>
            <a:ext cx="1638378" cy="410073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0" idx="2"/>
            <a:endCxn id="14" idx="7"/>
          </p:cNvCxnSpPr>
          <p:nvPr/>
        </p:nvCxnSpPr>
        <p:spPr>
          <a:xfrm flipH="1">
            <a:off x="7835460" y="3437410"/>
            <a:ext cx="959065" cy="369646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4" idx="4"/>
            <a:endCxn id="13" idx="0"/>
          </p:cNvCxnSpPr>
          <p:nvPr/>
        </p:nvCxnSpPr>
        <p:spPr>
          <a:xfrm>
            <a:off x="6209419" y="4666590"/>
            <a:ext cx="9789" cy="460662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923459" y="5496306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Integrated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27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 animBg="1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38D955-00C7-E94D-85A7-C2930E0C6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754" y="765788"/>
            <a:ext cx="9010247" cy="900396"/>
          </a:xfrm>
        </p:spPr>
        <p:txBody>
          <a:bodyPr/>
          <a:lstStyle/>
          <a:p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ata</a:t>
            </a: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Preparation</a:t>
            </a: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</a:t>
            </a: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4000" u="sng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Still</a:t>
            </a: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Bottleneck!!!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F77472-7CC5-8E42-89CA-5DF34505B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780" y="4173175"/>
            <a:ext cx="4032250" cy="1263650"/>
          </a:xfrm>
          <a:prstGeom prst="rect">
            <a:avLst/>
          </a:prstGeom>
        </p:spPr>
      </p:pic>
      <p:pic>
        <p:nvPicPr>
          <p:cNvPr id="10" name="Picture 9" descr="A picture containing knife&#10;&#10;Description automatically generated">
            <a:extLst>
              <a:ext uri="{FF2B5EF4-FFF2-40B4-BE49-F238E27FC236}">
                <a16:creationId xmlns:a16="http://schemas.microsoft.com/office/drawing/2014/main" id="{20869ACE-EC6B-BC4F-867C-25A5A473C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957" y="3177128"/>
            <a:ext cx="3782316" cy="9764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DD7F0C-E01C-864F-AEC2-32B8BCC3C6A1}"/>
              </a:ext>
            </a:extLst>
          </p:cNvPr>
          <p:cNvSpPr txBox="1"/>
          <p:nvPr/>
        </p:nvSpPr>
        <p:spPr>
          <a:xfrm>
            <a:off x="1811781" y="6244551"/>
            <a:ext cx="34742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CA" sz="1100" dirty="0">
                <a:solidFill>
                  <a:prstClr val="black"/>
                </a:solidFill>
                <a:latin typeface="Calibri" panose="020F0502020204030204"/>
                <a:hlinkClick r:id="rId4"/>
              </a:rPr>
              <a:t>https://www.nytimes.com/2014/08/18/technology/for-big-data-scientists-hurdle-to-insights-is-janitor-work.html</a:t>
            </a:r>
            <a:endParaRPr lang="en-US" sz="11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EB19A6-1EB8-3047-897E-B63A391B1D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8696"/>
          <a:stretch/>
        </p:blipFill>
        <p:spPr>
          <a:xfrm>
            <a:off x="6727478" y="4190212"/>
            <a:ext cx="3351419" cy="12636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6FACA5C-D1FC-4C49-8E9F-9C10757A0D70}"/>
              </a:ext>
            </a:extLst>
          </p:cNvPr>
          <p:cNvSpPr/>
          <p:nvPr/>
        </p:nvSpPr>
        <p:spPr>
          <a:xfrm>
            <a:off x="6541678" y="6321494"/>
            <a:ext cx="38049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CA" sz="1200" dirty="0">
                <a:solidFill>
                  <a:prstClr val="black"/>
                </a:solidFill>
                <a:latin typeface="Calibri" panose="020F0502020204030204"/>
                <a:hlinkClick r:id="rId6"/>
              </a:rPr>
              <a:t>https://www.anaconda.com/state-of-data-science-2020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774FB1-71CE-B54E-8EC5-01DC8A64CE96}"/>
              </a:ext>
            </a:extLst>
          </p:cNvPr>
          <p:cNvSpPr txBox="1"/>
          <p:nvPr/>
        </p:nvSpPr>
        <p:spPr>
          <a:xfrm>
            <a:off x="2762936" y="1750166"/>
            <a:ext cx="15055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4400" b="1" dirty="0">
                <a:solidFill>
                  <a:prstClr val="black"/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2014</a:t>
            </a:r>
            <a:endParaRPr lang="en-US" sz="4400" b="1" dirty="0">
              <a:solidFill>
                <a:prstClr val="black"/>
              </a:solidFill>
              <a:latin typeface="Trebuchet MS" panose="020B070302020209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A194DE-A274-D74A-9F38-928C5AA6E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45E0C454-F75C-A944-8BC1-78DA56BBB239}" type="slidenum">
              <a:rPr lang="en-US">
                <a:latin typeface="Calibri" panose="020F0502020204030204"/>
              </a:rPr>
              <a:pPr defTabSz="914400"/>
              <a:t>3</a:t>
            </a:fld>
            <a:endParaRPr lang="en-US" dirty="0">
              <a:latin typeface="Calibri" panose="020F0502020204030204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D7FEE6C-7ECB-EF48-9BD2-4472C0C8FDAA}"/>
              </a:ext>
            </a:extLst>
          </p:cNvPr>
          <p:cNvGrpSpPr/>
          <p:nvPr/>
        </p:nvGrpSpPr>
        <p:grpSpPr>
          <a:xfrm>
            <a:off x="6635786" y="3413455"/>
            <a:ext cx="3710841" cy="644062"/>
            <a:chOff x="4844055" y="2581686"/>
            <a:chExt cx="3710841" cy="644062"/>
          </a:xfrm>
        </p:grpSpPr>
        <p:pic>
          <p:nvPicPr>
            <p:cNvPr id="15" name="Picture 14" descr="Logo&#10;&#10;Description automatically generated">
              <a:extLst>
                <a:ext uri="{FF2B5EF4-FFF2-40B4-BE49-F238E27FC236}">
                  <a16:creationId xmlns:a16="http://schemas.microsoft.com/office/drawing/2014/main" id="{3C010B3A-BCD5-6A4B-9AB4-CDCCBF560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44055" y="2581686"/>
              <a:ext cx="1833932" cy="288000"/>
            </a:xfrm>
            <a:prstGeom prst="rect">
              <a:avLst/>
            </a:prstGeom>
          </p:spPr>
        </p:pic>
        <p:pic>
          <p:nvPicPr>
            <p:cNvPr id="17" name="Picture 16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39CB4B40-26EE-4540-B3EA-000D9D213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66665" y="2593718"/>
              <a:ext cx="1533766" cy="288000"/>
            </a:xfrm>
            <a:prstGeom prst="rect">
              <a:avLst/>
            </a:prstGeom>
          </p:spPr>
        </p:pic>
        <p:pic>
          <p:nvPicPr>
            <p:cNvPr id="21" name="Picture 20" descr="Icon&#10;&#10;Description automatically generated">
              <a:extLst>
                <a:ext uri="{FF2B5EF4-FFF2-40B4-BE49-F238E27FC236}">
                  <a16:creationId xmlns:a16="http://schemas.microsoft.com/office/drawing/2014/main" id="{F36087DC-FCE3-084F-A2F2-59471078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79125" y="2955748"/>
              <a:ext cx="1775771" cy="270000"/>
            </a:xfrm>
            <a:prstGeom prst="rect">
              <a:avLst/>
            </a:prstGeom>
          </p:spPr>
        </p:pic>
        <p:pic>
          <p:nvPicPr>
            <p:cNvPr id="19" name="Picture 18" descr="Icon&#10;&#10;Description automatically generated">
              <a:extLst>
                <a:ext uri="{FF2B5EF4-FFF2-40B4-BE49-F238E27FC236}">
                  <a16:creationId xmlns:a16="http://schemas.microsoft.com/office/drawing/2014/main" id="{AE6C1409-6EAA-6842-A1A3-94F35B35F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853396" y="2922684"/>
              <a:ext cx="1949793" cy="288000"/>
            </a:xfrm>
            <a:prstGeom prst="rect">
              <a:avLst/>
            </a:prstGeom>
          </p:spPr>
        </p:pic>
      </p:grp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4370DF82-1BB6-5745-BBC6-136E2E8EC0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99591" y="3016270"/>
            <a:ext cx="1384699" cy="37584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2719CEB-B8CE-7546-AD1D-877191DF073E}"/>
              </a:ext>
            </a:extLst>
          </p:cNvPr>
          <p:cNvSpPr txBox="1"/>
          <p:nvPr/>
        </p:nvSpPr>
        <p:spPr>
          <a:xfrm>
            <a:off x="7539169" y="1755046"/>
            <a:ext cx="15055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4400" b="1" dirty="0">
                <a:solidFill>
                  <a:prstClr val="black"/>
                </a:solidFill>
                <a:highlight>
                  <a:srgbClr val="FFFF00"/>
                </a:highlight>
                <a:latin typeface="Trebuchet MS" panose="020B0703020202090204" pitchFamily="34" charset="0"/>
                <a:ea typeface="等线" panose="02010600030101010101" pitchFamily="2" charset="-122"/>
              </a:rPr>
              <a:t>2020</a:t>
            </a:r>
            <a:endParaRPr lang="en-US" sz="4400" b="1" dirty="0">
              <a:solidFill>
                <a:prstClr val="black"/>
              </a:solidFill>
              <a:highlight>
                <a:srgbClr val="FFFF00"/>
              </a:highlight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25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Integration: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53337"/>
            <a:ext cx="9859754" cy="460644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en-US" dirty="0"/>
              <a:t> </a:t>
            </a:r>
            <a:r>
              <a:rPr lang="en-US" altLang="zh-CN" dirty="0"/>
              <a:t>Schema</a:t>
            </a:r>
            <a:r>
              <a:rPr lang="zh-CN" altLang="en-US" dirty="0"/>
              <a:t> </a:t>
            </a:r>
            <a:r>
              <a:rPr lang="en-US" altLang="zh-CN" dirty="0"/>
              <a:t>Mapping</a:t>
            </a:r>
            <a:endParaRPr lang="zh-CN" altLang="en-US" dirty="0"/>
          </a:p>
          <a:p>
            <a:pPr lvl="1">
              <a:buClr>
                <a:srgbClr val="E48312"/>
              </a:buClr>
            </a:pPr>
            <a:r>
              <a:rPr lang="en-US" altLang="zh-CN" sz="2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Creating a global schema</a:t>
            </a:r>
            <a:endParaRPr lang="zh-CN" altLang="en-US" sz="26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lvl="1">
              <a:buClr>
                <a:srgbClr val="E48312"/>
              </a:buClr>
            </a:pPr>
            <a:r>
              <a:rPr lang="en-US" altLang="zh-CN" sz="2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Mapping</a:t>
            </a:r>
            <a:r>
              <a:rPr lang="zh-CN" altLang="en-US" sz="2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local</a:t>
            </a:r>
            <a:r>
              <a:rPr lang="zh-CN" altLang="en-US" sz="2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schemas</a:t>
            </a:r>
            <a:r>
              <a:rPr lang="zh-CN" altLang="en-US" sz="2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to</a:t>
            </a:r>
            <a:r>
              <a:rPr lang="zh-CN" altLang="en-US" sz="2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the</a:t>
            </a:r>
            <a:r>
              <a:rPr lang="zh-CN" altLang="en-US" sz="2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global</a:t>
            </a:r>
            <a:r>
              <a:rPr lang="zh-CN" altLang="en-US" sz="2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schema</a:t>
            </a:r>
            <a:endParaRPr lang="zh-CN" altLang="en-US" sz="2600" dirty="0"/>
          </a:p>
          <a:p>
            <a:r>
              <a:rPr lang="en-US" altLang="zh-CN" dirty="0"/>
              <a:t>Entity</a:t>
            </a:r>
            <a:r>
              <a:rPr lang="zh-CN" altLang="en-US" dirty="0"/>
              <a:t> </a:t>
            </a:r>
            <a:r>
              <a:rPr lang="en-US" altLang="zh-CN" dirty="0"/>
              <a:t>Resolution</a:t>
            </a:r>
            <a:endParaRPr lang="zh-CN" altLang="en-US" dirty="0"/>
          </a:p>
          <a:p>
            <a:pPr lvl="1">
              <a:buClr>
                <a:srgbClr val="E48312"/>
              </a:buClr>
            </a:pPr>
            <a:r>
              <a:rPr lang="en-US" altLang="zh-CN" sz="2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You</a:t>
            </a:r>
            <a:r>
              <a:rPr lang="zh-CN" altLang="en-US" sz="2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will</a:t>
            </a:r>
            <a:r>
              <a:rPr lang="zh-CN" altLang="en-US" sz="2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learn</a:t>
            </a:r>
            <a:r>
              <a:rPr lang="zh-CN" altLang="en-US" sz="2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this</a:t>
            </a:r>
            <a:r>
              <a:rPr lang="zh-CN" altLang="en-US" sz="2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in</a:t>
            </a:r>
            <a:r>
              <a:rPr lang="zh-CN" altLang="en-US" sz="2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detail</a:t>
            </a:r>
            <a:r>
              <a:rPr lang="zh-CN" altLang="en-US" sz="2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later</a:t>
            </a:r>
            <a:endParaRPr lang="zh-CN" altLang="en-US" sz="26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Fusion</a:t>
            </a:r>
            <a:endParaRPr lang="zh-CN" altLang="en-US" dirty="0"/>
          </a:p>
          <a:p>
            <a:pPr lvl="1">
              <a:buClr>
                <a:srgbClr val="E48312"/>
              </a:buClr>
            </a:pPr>
            <a:r>
              <a:rPr lang="en-US" altLang="zh-CN" sz="2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Resolving conflicts based</a:t>
            </a:r>
            <a:r>
              <a:rPr lang="zh-CN" altLang="en-US" sz="2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on</a:t>
            </a:r>
            <a:r>
              <a:rPr lang="zh-CN" altLang="en-US" sz="2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some</a:t>
            </a:r>
            <a:r>
              <a:rPr lang="zh-CN" altLang="en-US" sz="2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confidence</a:t>
            </a:r>
            <a:r>
              <a:rPr lang="zh-CN" altLang="en-US" sz="2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scores</a:t>
            </a:r>
            <a:endParaRPr lang="zh-CN" altLang="en-US" sz="26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r>
              <a:rPr lang="en-US" altLang="zh-CN" dirty="0"/>
              <a:t>Want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more?</a:t>
            </a:r>
            <a:r>
              <a:rPr lang="zh-CN" altLang="en-US" dirty="0"/>
              <a:t> </a:t>
            </a:r>
          </a:p>
          <a:p>
            <a:pPr lvl="1">
              <a:buClr>
                <a:srgbClr val="E48312"/>
              </a:buClr>
            </a:pPr>
            <a:r>
              <a:rPr lang="en-US" sz="2600" dirty="0" err="1"/>
              <a:t>Anhai</a:t>
            </a:r>
            <a:r>
              <a:rPr lang="en-US" sz="2600" dirty="0"/>
              <a:t> Doan, </a:t>
            </a:r>
            <a:r>
              <a:rPr lang="en-US" sz="2600" dirty="0" err="1"/>
              <a:t>Alon</a:t>
            </a:r>
            <a:r>
              <a:rPr lang="en-US" sz="2600" dirty="0"/>
              <a:t> Y. Halevy, Zachary Ives. </a:t>
            </a:r>
            <a:r>
              <a:rPr lang="en-US" sz="2600" dirty="0">
                <a:hlinkClick r:id="rId2"/>
              </a:rPr>
              <a:t>Principles of Data Integration</a:t>
            </a:r>
            <a:r>
              <a:rPr lang="en-US" sz="2600" dirty="0"/>
              <a:t>. Morgan Kaufmann Publishers, 2012.</a:t>
            </a:r>
          </a:p>
          <a:p>
            <a:pPr lvl="1">
              <a:buClr>
                <a:srgbClr val="E48312"/>
              </a:buClr>
            </a:pPr>
            <a:endParaRPr lang="zh-CN" altLang="en-US" dirty="0"/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3E698-3D9C-2C41-8CA4-CD7CEBCAFF41}" type="datetime1">
              <a:rPr lang="en-US" smtClean="0"/>
              <a:t>1/17/21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Wang - CMPT 733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72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Entity</a:t>
            </a:r>
            <a:r>
              <a:rPr lang="zh-CN" altLang="en-US"/>
              <a:t> </a:t>
            </a:r>
            <a:r>
              <a:rPr lang="en-US" altLang="zh-CN"/>
              <a:t>Resolution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AA8ED-76CF-1D44-AD90-F48F634D2867}" type="datetime1">
              <a:rPr lang="en-US" smtClean="0"/>
              <a:t>1/17/21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Wang - CMPT 733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71177" y="2261456"/>
            <a:ext cx="7140778" cy="36742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Oval 10"/>
          <p:cNvSpPr/>
          <p:nvPr/>
        </p:nvSpPr>
        <p:spPr>
          <a:xfrm>
            <a:off x="4505538" y="3534442"/>
            <a:ext cx="992094" cy="283882"/>
          </a:xfrm>
          <a:prstGeom prst="ellipse">
            <a:avLst/>
          </a:prstGeom>
          <a:noFill/>
          <a:ln w="31750" cmpd="sng">
            <a:solidFill>
              <a:srgbClr val="E136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13651"/>
              </a:solidFill>
              <a:latin typeface="Helvetica"/>
              <a:cs typeface="Helvetica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505538" y="2336160"/>
            <a:ext cx="1021976" cy="283882"/>
          </a:xfrm>
          <a:prstGeom prst="ellipse">
            <a:avLst/>
          </a:prstGeom>
          <a:noFill/>
          <a:ln w="31750" cmpd="sng">
            <a:solidFill>
              <a:srgbClr val="E136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13651"/>
              </a:solidFill>
              <a:latin typeface="Helvetica"/>
              <a:cs typeface="Helvetic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00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Output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Entity</a:t>
            </a:r>
            <a:r>
              <a:rPr lang="zh-CN" altLang="en-US" dirty="0"/>
              <a:t> </a:t>
            </a:r>
            <a:r>
              <a:rPr lang="en-US" altLang="zh-CN" dirty="0"/>
              <a:t>Resolution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098B-A214-EA49-B031-57C2674B7D99}" type="datetime1">
              <a:rPr lang="en-US" smtClean="0"/>
              <a:t>1/17/21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Wang - CMPT 733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097280" y="2382634"/>
          <a:ext cx="6947646" cy="2508546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31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3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809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ID</a:t>
                      </a:r>
                      <a:endParaRPr lang="en-US" sz="1800" b="0" dirty="0">
                        <a:solidFill>
                          <a:srgbClr val="262626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Product Name</a:t>
                      </a:r>
                      <a:endParaRPr lang="en-US" sz="1800" b="0" dirty="0">
                        <a:solidFill>
                          <a:srgbClr val="262626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Price</a:t>
                      </a:r>
                      <a:endParaRPr lang="en-US" sz="1800" b="0" dirty="0">
                        <a:solidFill>
                          <a:srgbClr val="262626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09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</a:t>
                      </a:r>
                      <a:r>
                        <a:rPr lang="en-US" sz="1800" baseline="-25000" dirty="0"/>
                        <a:t>1</a:t>
                      </a:r>
                      <a:endParaRPr lang="en-US" sz="1800" i="0" baseline="-25000" dirty="0">
                        <a:solidFill>
                          <a:srgbClr val="CBD4D6"/>
                        </a:solidFill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iPad</a:t>
                      </a:r>
                      <a:r>
                        <a:rPr lang="en-US" sz="1800" dirty="0"/>
                        <a:t> Two 16GB </a:t>
                      </a:r>
                      <a:r>
                        <a:rPr lang="en-US" sz="1800" dirty="0" err="1"/>
                        <a:t>WiFi</a:t>
                      </a:r>
                      <a:r>
                        <a:rPr lang="en-US" sz="1800" baseline="0" dirty="0"/>
                        <a:t> White</a:t>
                      </a:r>
                      <a:endParaRPr lang="en-US" sz="1800" dirty="0">
                        <a:solidFill>
                          <a:srgbClr val="CBD4D6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$490</a:t>
                      </a:r>
                      <a:endParaRPr lang="en-US" sz="1800" dirty="0">
                        <a:solidFill>
                          <a:srgbClr val="CBD4D6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0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r</a:t>
                      </a:r>
                      <a:r>
                        <a:rPr lang="en-US" sz="1800" baseline="-25000" dirty="0"/>
                        <a:t>2</a:t>
                      </a:r>
                      <a:endParaRPr lang="en-US" sz="1800" i="0" baseline="-25000" dirty="0">
                        <a:solidFill>
                          <a:srgbClr val="CBD4D6"/>
                        </a:solidFill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iPad</a:t>
                      </a:r>
                      <a:r>
                        <a:rPr lang="en-US" sz="1800" dirty="0"/>
                        <a:t> 2nd generation 16GB </a:t>
                      </a:r>
                      <a:r>
                        <a:rPr lang="en-US" sz="1800" dirty="0" err="1"/>
                        <a:t>WiFi</a:t>
                      </a:r>
                      <a:r>
                        <a:rPr lang="en-US" sz="1800" baseline="0" dirty="0"/>
                        <a:t> White</a:t>
                      </a:r>
                      <a:endParaRPr lang="en-US" sz="1800" dirty="0">
                        <a:solidFill>
                          <a:srgbClr val="CBD4D6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$469</a:t>
                      </a:r>
                      <a:endParaRPr lang="en-US" sz="1800" dirty="0">
                        <a:solidFill>
                          <a:srgbClr val="CBD4D6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0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r</a:t>
                      </a:r>
                      <a:r>
                        <a:rPr lang="en-US" sz="1800" baseline="-25000" dirty="0"/>
                        <a:t>3</a:t>
                      </a:r>
                      <a:endParaRPr lang="en-US" sz="1800" i="0" baseline="-25000" dirty="0">
                        <a:solidFill>
                          <a:srgbClr val="CBD4D6"/>
                        </a:solidFill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iPhone 4th generation</a:t>
                      </a:r>
                      <a:r>
                        <a:rPr lang="en-US" sz="1800" baseline="0" dirty="0"/>
                        <a:t> White 16GB </a:t>
                      </a:r>
                      <a:endParaRPr lang="en-US" sz="1800" dirty="0">
                        <a:solidFill>
                          <a:srgbClr val="CBD4D6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$545</a:t>
                      </a:r>
                      <a:endParaRPr lang="en-US" sz="1800" dirty="0">
                        <a:solidFill>
                          <a:srgbClr val="CBD4D6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80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r</a:t>
                      </a:r>
                      <a:r>
                        <a:rPr lang="en-US" altLang="zh-CN" sz="1800" baseline="-25000" dirty="0"/>
                        <a:t>4</a:t>
                      </a:r>
                      <a:endParaRPr lang="en-US" sz="1800" i="0" baseline="-25000" dirty="0">
                        <a:solidFill>
                          <a:srgbClr val="CBD4D6"/>
                        </a:solidFill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Apple iPhone 3rd generation Black 16GB</a:t>
                      </a:r>
                      <a:endParaRPr lang="en-US" sz="1800" dirty="0">
                        <a:solidFill>
                          <a:srgbClr val="CBD4D6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$375</a:t>
                      </a:r>
                      <a:endParaRPr lang="en-US" sz="1800" dirty="0">
                        <a:solidFill>
                          <a:srgbClr val="CBD4D6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809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</a:t>
                      </a:r>
                      <a:r>
                        <a:rPr lang="en-US" altLang="zh-CN" sz="1800" baseline="-25000" dirty="0"/>
                        <a:t>5</a:t>
                      </a:r>
                      <a:endParaRPr lang="en-US" sz="1800" i="0" baseline="-25000" dirty="0">
                        <a:solidFill>
                          <a:srgbClr val="CBD4D6"/>
                        </a:solidFill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Apple iPhone 4 16GB White</a:t>
                      </a:r>
                      <a:endParaRPr lang="en-US" sz="1800" dirty="0">
                        <a:solidFill>
                          <a:srgbClr val="CBD4D6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$520</a:t>
                      </a:r>
                      <a:endParaRPr lang="en-US" sz="1800" dirty="0">
                        <a:solidFill>
                          <a:srgbClr val="CBD4D6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508989" y="3636907"/>
            <a:ext cx="170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        , (r</a:t>
            </a:r>
            <a:r>
              <a:rPr lang="en-US" sz="2400" baseline="-25000" dirty="0"/>
              <a:t>3</a:t>
            </a:r>
            <a:r>
              <a:rPr lang="en-US" sz="2400" dirty="0"/>
              <a:t>, r</a:t>
            </a:r>
            <a:r>
              <a:rPr lang="en-US" altLang="zh-CN" sz="2400" baseline="-25000" dirty="0"/>
              <a:t>5</a:t>
            </a:r>
            <a:r>
              <a:rPr lang="en-US" sz="2400" dirty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20892" y="3636907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(r</a:t>
            </a:r>
            <a:r>
              <a:rPr lang="en-US" sz="2400" baseline="-25000" dirty="0"/>
              <a:t>1</a:t>
            </a:r>
            <a:r>
              <a:rPr lang="en-US" sz="2400" dirty="0"/>
              <a:t>, r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85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Entity</a:t>
            </a:r>
            <a:r>
              <a:rPr lang="zh-CN" altLang="en-US" dirty="0"/>
              <a:t> </a:t>
            </a:r>
            <a:r>
              <a:rPr lang="en-US" altLang="zh-CN" dirty="0"/>
              <a:t>Resolution</a:t>
            </a:r>
            <a:r>
              <a:rPr lang="zh-CN" altLang="en-US" dirty="0"/>
              <a:t> </a:t>
            </a:r>
            <a:r>
              <a:rPr lang="en-US" altLang="zh-CN" dirty="0"/>
              <a:t>Techniques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b="1" dirty="0"/>
                  <a:t>Similarity-based</a:t>
                </a:r>
                <a:endParaRPr lang="zh-CN" altLang="en-US" b="1" dirty="0"/>
              </a:p>
              <a:p>
                <a:pPr lvl="1"/>
                <a:r>
                  <a:rPr lang="en-US" altLang="zh-CN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Similarity</a:t>
                </a:r>
                <a:r>
                  <a:rPr lang="zh-CN" altLang="en-US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 </a:t>
                </a:r>
                <a:r>
                  <a:rPr lang="en-US" altLang="zh-CN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Function</a:t>
                </a:r>
                <a:r>
                  <a:rPr lang="zh-CN" altLang="en-US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 </a:t>
                </a:r>
                <a:r>
                  <a:rPr lang="en-US" altLang="zh-CN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(e.g.,</a:t>
                </a:r>
                <a:r>
                  <a:rPr lang="zh-CN" altLang="en-US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b="0" i="0" smtClean="0"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latin typeface="Cambria Math" charset="0"/>
                      </a:rPr>
                      <m:t>Jaccard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latin typeface="Cambria Math" charset="0"/>
                          </a:rPr>
                          <m:t>𝑟</m:t>
                        </m:r>
                        <m:r>
                          <a:rPr lang="en-US" altLang="zh-CN" b="0" i="1" smtClean="0"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altLang="zh-CN" b="0" i="1" smtClean="0"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latin typeface="Cambria Math" charset="0"/>
                      </a:rPr>
                      <m:t>=|</m:t>
                    </m:r>
                    <m:f>
                      <m:fPr>
                        <m:ctrlPr>
                          <a:rPr lang="bg-BG" altLang="zh-CN" b="0" i="1" smtClean="0"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latin typeface="Cambria Math" charset="0"/>
                          </a:rPr>
                          <m:t>𝑟</m:t>
                        </m:r>
                        <m:r>
                          <a:rPr lang="en-US" altLang="zh-CN" b="0" i="1" smtClean="0"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∩</m:t>
                        </m:r>
                        <m:r>
                          <a:rPr lang="en-US" altLang="zh-CN" b="0" i="1" smtClean="0"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latin typeface="Cambria Math" charset="0"/>
                          </a:rPr>
                          <m:t>𝑟</m:t>
                        </m:r>
                        <m:r>
                          <a:rPr lang="en-US" altLang="zh-CN" b="0" i="1" smtClean="0"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∪</m:t>
                        </m:r>
                        <m:r>
                          <a:rPr lang="en-US" altLang="zh-CN" b="0" i="1" smtClean="0"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den>
                    </m:f>
                    <m:r>
                      <a:rPr lang="en-US" altLang="zh-CN" b="0" i="1" smtClean="0"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altLang="zh-CN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)</a:t>
                </a:r>
                <a:endParaRPr lang="zh-CN" altLang="en-US" dirty="0">
                  <a:solidFill>
                    <a:srgbClr val="000000">
                      <a:lumMod val="75000"/>
                      <a:lumOff val="25000"/>
                    </a:srgbClr>
                  </a:solidFill>
                </a:endParaRPr>
              </a:p>
              <a:p>
                <a:pPr lvl="1"/>
                <a:r>
                  <a:rPr lang="en-US" altLang="zh-CN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Threshold</a:t>
                </a:r>
                <a:r>
                  <a:rPr lang="zh-CN" altLang="en-US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 </a:t>
                </a:r>
                <a:r>
                  <a:rPr lang="en-US" altLang="zh-CN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(e.g.,</a:t>
                </a:r>
                <a:r>
                  <a:rPr lang="zh-CN" altLang="en-US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 </a:t>
                </a:r>
                <a:r>
                  <a:rPr lang="en-US" altLang="zh-CN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0.8)</a:t>
                </a:r>
                <a:endParaRPr lang="zh-CN" altLang="en-US" dirty="0">
                  <a:solidFill>
                    <a:srgbClr val="000000">
                      <a:lumMod val="75000"/>
                      <a:lumOff val="25000"/>
                    </a:srgbClr>
                  </a:solidFill>
                </a:endParaRPr>
              </a:p>
              <a:p>
                <a:pPr lvl="1"/>
                <a:endParaRPr lang="zh-CN" altLang="en-US" dirty="0">
                  <a:solidFill>
                    <a:srgbClr val="000000">
                      <a:lumMod val="75000"/>
                      <a:lumOff val="25000"/>
                    </a:srgbClr>
                  </a:solidFill>
                </a:endParaRPr>
              </a:p>
              <a:p>
                <a:pPr lvl="1"/>
                <a:endParaRPr lang="zh-CN" altLang="en-US" dirty="0">
                  <a:solidFill>
                    <a:srgbClr val="000000">
                      <a:lumMod val="75000"/>
                      <a:lumOff val="25000"/>
                    </a:srgbClr>
                  </a:solidFill>
                </a:endParaRPr>
              </a:p>
              <a:p>
                <a:r>
                  <a:rPr lang="en-US" altLang="zh-CN" b="1" dirty="0"/>
                  <a:t>Learning-based</a:t>
                </a:r>
                <a:endParaRPr lang="zh-CN" altLang="en-US" b="1" dirty="0"/>
              </a:p>
              <a:p>
                <a:pPr lvl="1"/>
                <a:r>
                  <a:rPr lang="en-US" altLang="zh-CN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Represent</a:t>
                </a:r>
                <a:r>
                  <a:rPr lang="zh-CN" altLang="en-US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 </a:t>
                </a:r>
                <a:r>
                  <a:rPr lang="en-US" altLang="zh-CN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a</a:t>
                </a:r>
                <a:r>
                  <a:rPr lang="zh-CN" altLang="en-US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 </a:t>
                </a:r>
                <a:r>
                  <a:rPr lang="en-US" altLang="zh-CN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pair</a:t>
                </a:r>
                <a:r>
                  <a:rPr lang="zh-CN" altLang="en-US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 </a:t>
                </a:r>
                <a:r>
                  <a:rPr lang="en-US" altLang="zh-CN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of</a:t>
                </a:r>
                <a:r>
                  <a:rPr lang="zh-CN" altLang="en-US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 </a:t>
                </a:r>
                <a:r>
                  <a:rPr lang="en-US" altLang="zh-CN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records</a:t>
                </a:r>
                <a:r>
                  <a:rPr lang="zh-CN" altLang="en-US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 </a:t>
                </a:r>
                <a:r>
                  <a:rPr lang="en-US" altLang="zh-CN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as</a:t>
                </a:r>
                <a:r>
                  <a:rPr lang="zh-CN" altLang="en-US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 </a:t>
                </a:r>
                <a:r>
                  <a:rPr lang="en-US" altLang="zh-CN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a</a:t>
                </a:r>
                <a:r>
                  <a:rPr lang="zh-CN" altLang="en-US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 </a:t>
                </a:r>
                <a:r>
                  <a:rPr lang="en-US" altLang="zh-CN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feature</a:t>
                </a:r>
                <a:r>
                  <a:rPr lang="zh-CN" altLang="en-US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 </a:t>
                </a:r>
                <a:r>
                  <a:rPr lang="en-US" altLang="zh-CN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vector</a:t>
                </a:r>
                <a:endParaRPr lang="zh-CN" altLang="en-US" dirty="0">
                  <a:solidFill>
                    <a:srgbClr val="000000">
                      <a:lumMod val="75000"/>
                      <a:lumOff val="25000"/>
                    </a:srgbClr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52" t="-3636" b="-3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AA6E3-D4EB-9447-889C-46B563C920A1}" type="datetime1">
              <a:rPr lang="en-US" smtClean="0"/>
              <a:t>1/17/21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Wang - CMPT 733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81277" y="3821104"/>
            <a:ext cx="4135106" cy="757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err="1">
                <a:solidFill>
                  <a:srgbClr val="47CD60"/>
                </a:solidFill>
              </a:rPr>
              <a:t>Jaccard</a:t>
            </a:r>
            <a:r>
              <a:rPr lang="en-US" altLang="zh-CN" b="1" dirty="0">
                <a:solidFill>
                  <a:srgbClr val="47CD60"/>
                </a:solidFill>
              </a:rPr>
              <a:t>(r1, r2) = 0.9 </a:t>
            </a:r>
            <a:r>
              <a:rPr lang="zh-CN" altLang="en-US" b="1" dirty="0">
                <a:solidFill>
                  <a:srgbClr val="47CD60"/>
                </a:solidFill>
              </a:rPr>
              <a:t>≥ </a:t>
            </a:r>
            <a:r>
              <a:rPr lang="en-US" altLang="zh-CN" b="1" dirty="0">
                <a:solidFill>
                  <a:srgbClr val="47CD60"/>
                </a:solidFill>
              </a:rPr>
              <a:t>0.8  </a:t>
            </a:r>
            <a:r>
              <a:rPr lang="zh-CN" altLang="en-US" b="1" dirty="0">
                <a:solidFill>
                  <a:srgbClr val="47CD60"/>
                </a:solidFill>
              </a:rPr>
              <a:t> </a:t>
            </a:r>
            <a:r>
              <a:rPr lang="en-US" altLang="zh-CN" b="1" dirty="0">
                <a:solidFill>
                  <a:srgbClr val="47CD60"/>
                </a:solidFill>
              </a:rPr>
              <a:t>Matching</a:t>
            </a:r>
          </a:p>
          <a:p>
            <a:pPr>
              <a:lnSpc>
                <a:spcPct val="120000"/>
              </a:lnSpc>
            </a:pPr>
            <a:r>
              <a:rPr lang="en-US" altLang="zh-CN" b="1" dirty="0" err="1">
                <a:solidFill>
                  <a:srgbClr val="3BAED6"/>
                </a:solidFill>
              </a:rPr>
              <a:t>Jaccard</a:t>
            </a:r>
            <a:r>
              <a:rPr lang="en-US" altLang="zh-CN" b="1" dirty="0">
                <a:solidFill>
                  <a:srgbClr val="3BAED6"/>
                </a:solidFill>
              </a:rPr>
              <a:t>(r4, r8) = 0.1 &lt;  0.8   Non-matching</a:t>
            </a:r>
            <a:endParaRPr lang="zh-CN" altLang="en-US" b="1" dirty="0">
              <a:solidFill>
                <a:srgbClr val="3BAED6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9099795" y="4578234"/>
            <a:ext cx="2315882" cy="1586205"/>
            <a:chOff x="2420471" y="5225105"/>
            <a:chExt cx="2315882" cy="1586205"/>
          </a:xfrm>
        </p:grpSpPr>
        <p:cxnSp>
          <p:nvCxnSpPr>
            <p:cNvPr id="11" name="直接连接符 11"/>
            <p:cNvCxnSpPr/>
            <p:nvPr/>
          </p:nvCxnSpPr>
          <p:spPr>
            <a:xfrm flipH="1">
              <a:off x="2882485" y="5225105"/>
              <a:ext cx="747177" cy="1586205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 bwMode="auto">
            <a:xfrm flipV="1">
              <a:off x="2435412" y="5225105"/>
              <a:ext cx="1" cy="1379849"/>
            </a:xfrm>
            <a:prstGeom prst="straightConnector1">
              <a:avLst/>
            </a:prstGeom>
            <a:gradFill rotWithShape="0">
              <a:gsLst>
                <a:gs pos="0">
                  <a:srgbClr val="074EB3"/>
                </a:gs>
                <a:gs pos="100000">
                  <a:srgbClr val="0B3280"/>
                </a:gs>
              </a:gsLst>
              <a:lin ang="5400000" scaled="1"/>
            </a:gradFill>
            <a:ln w="2540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3" name="Straight Arrow Connector 12"/>
            <p:cNvCxnSpPr/>
            <p:nvPr/>
          </p:nvCxnSpPr>
          <p:spPr bwMode="auto">
            <a:xfrm>
              <a:off x="2420471" y="6611495"/>
              <a:ext cx="2315882" cy="1"/>
            </a:xfrm>
            <a:prstGeom prst="straightConnector1">
              <a:avLst/>
            </a:prstGeom>
            <a:gradFill rotWithShape="0">
              <a:gsLst>
                <a:gs pos="0">
                  <a:srgbClr val="074EB3"/>
                </a:gs>
                <a:gs pos="100000">
                  <a:srgbClr val="0B3280"/>
                </a:gs>
              </a:gsLst>
              <a:lin ang="5400000" scaled="1"/>
            </a:gradFill>
            <a:ln w="2540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14" name="Group 13"/>
            <p:cNvGrpSpPr/>
            <p:nvPr/>
          </p:nvGrpSpPr>
          <p:grpSpPr>
            <a:xfrm>
              <a:off x="3326166" y="5707456"/>
              <a:ext cx="774413" cy="551192"/>
              <a:chOff x="5719521" y="5458852"/>
              <a:chExt cx="774413" cy="551192"/>
            </a:xfrm>
          </p:grpSpPr>
          <p:sp>
            <p:nvSpPr>
              <p:cNvPr id="21" name="椭圆 6"/>
              <p:cNvSpPr>
                <a:spLocks noChangeAspect="1"/>
              </p:cNvSpPr>
              <p:nvPr/>
            </p:nvSpPr>
            <p:spPr>
              <a:xfrm>
                <a:off x="6269526" y="5458852"/>
                <a:ext cx="72008" cy="73152"/>
              </a:xfrm>
              <a:prstGeom prst="ellipse">
                <a:avLst/>
              </a:prstGeom>
              <a:solidFill>
                <a:srgbClr val="3BAED6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6"/>
              <p:cNvSpPr>
                <a:spLocks noChangeAspect="1"/>
              </p:cNvSpPr>
              <p:nvPr/>
            </p:nvSpPr>
            <p:spPr>
              <a:xfrm>
                <a:off x="6421926" y="5513560"/>
                <a:ext cx="72008" cy="73152"/>
              </a:xfrm>
              <a:prstGeom prst="ellipse">
                <a:avLst/>
              </a:prstGeom>
              <a:solidFill>
                <a:srgbClr val="3BAED6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6"/>
              <p:cNvSpPr>
                <a:spLocks noChangeAspect="1"/>
              </p:cNvSpPr>
              <p:nvPr/>
            </p:nvSpPr>
            <p:spPr>
              <a:xfrm>
                <a:off x="6283529" y="5611252"/>
                <a:ext cx="72008" cy="73152"/>
              </a:xfrm>
              <a:prstGeom prst="ellipse">
                <a:avLst/>
              </a:prstGeom>
              <a:solidFill>
                <a:srgbClr val="3BAED6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6"/>
              <p:cNvSpPr>
                <a:spLocks noChangeAspect="1"/>
              </p:cNvSpPr>
              <p:nvPr/>
            </p:nvSpPr>
            <p:spPr>
              <a:xfrm>
                <a:off x="6421926" y="5660098"/>
                <a:ext cx="72008" cy="73152"/>
              </a:xfrm>
              <a:prstGeom prst="ellipse">
                <a:avLst/>
              </a:prstGeom>
              <a:solidFill>
                <a:srgbClr val="3BAED6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6"/>
              <p:cNvSpPr>
                <a:spLocks noChangeAspect="1"/>
              </p:cNvSpPr>
              <p:nvPr/>
            </p:nvSpPr>
            <p:spPr>
              <a:xfrm>
                <a:off x="6291670" y="5733367"/>
                <a:ext cx="72008" cy="73152"/>
              </a:xfrm>
              <a:prstGeom prst="ellipse">
                <a:avLst/>
              </a:prstGeom>
              <a:solidFill>
                <a:srgbClr val="3BAED6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6"/>
              <p:cNvSpPr>
                <a:spLocks noChangeAspect="1"/>
              </p:cNvSpPr>
              <p:nvPr/>
            </p:nvSpPr>
            <p:spPr>
              <a:xfrm>
                <a:off x="6161414" y="5586829"/>
                <a:ext cx="72008" cy="73152"/>
              </a:xfrm>
              <a:prstGeom prst="ellipse">
                <a:avLst/>
              </a:prstGeom>
              <a:solidFill>
                <a:srgbClr val="3BAED6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6"/>
              <p:cNvSpPr>
                <a:spLocks noChangeAspect="1"/>
              </p:cNvSpPr>
              <p:nvPr/>
            </p:nvSpPr>
            <p:spPr>
              <a:xfrm>
                <a:off x="6413785" y="5839200"/>
                <a:ext cx="72008" cy="73152"/>
              </a:xfrm>
              <a:prstGeom prst="ellipse">
                <a:avLst/>
              </a:prstGeom>
              <a:solidFill>
                <a:srgbClr val="3BAED6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6"/>
              <p:cNvSpPr>
                <a:spLocks noChangeAspect="1"/>
              </p:cNvSpPr>
              <p:nvPr/>
            </p:nvSpPr>
            <p:spPr>
              <a:xfrm>
                <a:off x="6161414" y="5725226"/>
                <a:ext cx="72008" cy="73152"/>
              </a:xfrm>
              <a:prstGeom prst="ellipse">
                <a:avLst/>
              </a:prstGeom>
              <a:solidFill>
                <a:srgbClr val="3BAED6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6"/>
              <p:cNvSpPr>
                <a:spLocks noChangeAspect="1"/>
              </p:cNvSpPr>
              <p:nvPr/>
            </p:nvSpPr>
            <p:spPr>
              <a:xfrm>
                <a:off x="6161414" y="5863623"/>
                <a:ext cx="72008" cy="73152"/>
              </a:xfrm>
              <a:prstGeom prst="ellipse">
                <a:avLst/>
              </a:prstGeom>
              <a:solidFill>
                <a:srgbClr val="3BAED6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6"/>
              <p:cNvSpPr>
                <a:spLocks noChangeAspect="1"/>
              </p:cNvSpPr>
              <p:nvPr/>
            </p:nvSpPr>
            <p:spPr>
              <a:xfrm>
                <a:off x="6023017" y="5611252"/>
                <a:ext cx="72008" cy="73152"/>
              </a:xfrm>
              <a:prstGeom prst="ellipse">
                <a:avLst/>
              </a:prstGeom>
              <a:solidFill>
                <a:srgbClr val="3BAED6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6"/>
              <p:cNvSpPr>
                <a:spLocks noChangeAspect="1"/>
              </p:cNvSpPr>
              <p:nvPr/>
            </p:nvSpPr>
            <p:spPr>
              <a:xfrm>
                <a:off x="5876479" y="5611252"/>
                <a:ext cx="72008" cy="73152"/>
              </a:xfrm>
              <a:prstGeom prst="ellipse">
                <a:avLst/>
              </a:prstGeom>
              <a:solidFill>
                <a:srgbClr val="3BAED6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6"/>
              <p:cNvSpPr>
                <a:spLocks noChangeAspect="1"/>
              </p:cNvSpPr>
              <p:nvPr/>
            </p:nvSpPr>
            <p:spPr>
              <a:xfrm>
                <a:off x="6088145" y="5480996"/>
                <a:ext cx="72008" cy="73152"/>
              </a:xfrm>
              <a:prstGeom prst="ellipse">
                <a:avLst/>
              </a:prstGeom>
              <a:solidFill>
                <a:srgbClr val="3BAED6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6"/>
              <p:cNvSpPr>
                <a:spLocks noChangeAspect="1"/>
              </p:cNvSpPr>
              <p:nvPr/>
            </p:nvSpPr>
            <p:spPr>
              <a:xfrm>
                <a:off x="5966030" y="5717085"/>
                <a:ext cx="72008" cy="73152"/>
              </a:xfrm>
              <a:prstGeom prst="ellipse">
                <a:avLst/>
              </a:prstGeom>
              <a:solidFill>
                <a:srgbClr val="3BAED6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6"/>
              <p:cNvSpPr>
                <a:spLocks noChangeAspect="1"/>
              </p:cNvSpPr>
              <p:nvPr/>
            </p:nvSpPr>
            <p:spPr>
              <a:xfrm>
                <a:off x="5852056" y="5472855"/>
                <a:ext cx="72008" cy="73152"/>
              </a:xfrm>
              <a:prstGeom prst="ellipse">
                <a:avLst/>
              </a:prstGeom>
              <a:solidFill>
                <a:srgbClr val="3BAED6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6"/>
              <p:cNvSpPr>
                <a:spLocks noChangeAspect="1"/>
              </p:cNvSpPr>
              <p:nvPr/>
            </p:nvSpPr>
            <p:spPr>
              <a:xfrm>
                <a:off x="6307952" y="5936892"/>
                <a:ext cx="72008" cy="73152"/>
              </a:xfrm>
              <a:prstGeom prst="ellipse">
                <a:avLst/>
              </a:prstGeom>
              <a:solidFill>
                <a:srgbClr val="3BAED6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6"/>
              <p:cNvSpPr>
                <a:spLocks noChangeAspect="1"/>
              </p:cNvSpPr>
              <p:nvPr/>
            </p:nvSpPr>
            <p:spPr>
              <a:xfrm>
                <a:off x="6039299" y="5847341"/>
                <a:ext cx="72008" cy="73152"/>
              </a:xfrm>
              <a:prstGeom prst="ellipse">
                <a:avLst/>
              </a:prstGeom>
              <a:solidFill>
                <a:srgbClr val="3BAED6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6"/>
              <p:cNvSpPr>
                <a:spLocks noChangeAspect="1"/>
              </p:cNvSpPr>
              <p:nvPr/>
            </p:nvSpPr>
            <p:spPr>
              <a:xfrm>
                <a:off x="5857918" y="5747370"/>
                <a:ext cx="72008" cy="73152"/>
              </a:xfrm>
              <a:prstGeom prst="ellipse">
                <a:avLst/>
              </a:prstGeom>
              <a:solidFill>
                <a:srgbClr val="3BAED6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6"/>
              <p:cNvSpPr>
                <a:spLocks noChangeAspect="1"/>
              </p:cNvSpPr>
              <p:nvPr/>
            </p:nvSpPr>
            <p:spPr>
              <a:xfrm>
                <a:off x="5719521" y="5845062"/>
                <a:ext cx="72008" cy="73152"/>
              </a:xfrm>
              <a:prstGeom prst="ellipse">
                <a:avLst/>
              </a:prstGeom>
              <a:solidFill>
                <a:srgbClr val="3BAED6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6"/>
              <p:cNvSpPr>
                <a:spLocks noChangeAspect="1"/>
              </p:cNvSpPr>
              <p:nvPr/>
            </p:nvSpPr>
            <p:spPr>
              <a:xfrm>
                <a:off x="5857918" y="5893908"/>
                <a:ext cx="72008" cy="73152"/>
              </a:xfrm>
              <a:prstGeom prst="ellipse">
                <a:avLst/>
              </a:prstGeom>
              <a:solidFill>
                <a:srgbClr val="3BAED6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2829565" y="5719180"/>
              <a:ext cx="381366" cy="211549"/>
              <a:chOff x="5222920" y="5470576"/>
              <a:chExt cx="381366" cy="211549"/>
            </a:xfrm>
          </p:grpSpPr>
          <p:sp>
            <p:nvSpPr>
              <p:cNvPr id="16" name="椭圆 6"/>
              <p:cNvSpPr>
                <a:spLocks noChangeAspect="1"/>
              </p:cNvSpPr>
              <p:nvPr/>
            </p:nvSpPr>
            <p:spPr>
              <a:xfrm>
                <a:off x="5532278" y="5584550"/>
                <a:ext cx="72008" cy="73152"/>
              </a:xfrm>
              <a:prstGeom prst="ellipse">
                <a:avLst/>
              </a:prstGeom>
              <a:solidFill>
                <a:srgbClr val="47CD6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6"/>
              <p:cNvSpPr>
                <a:spLocks noChangeAspect="1"/>
              </p:cNvSpPr>
              <p:nvPr/>
            </p:nvSpPr>
            <p:spPr>
              <a:xfrm>
                <a:off x="5393881" y="5608973"/>
                <a:ext cx="72008" cy="73152"/>
              </a:xfrm>
              <a:prstGeom prst="ellipse">
                <a:avLst/>
              </a:prstGeom>
              <a:solidFill>
                <a:srgbClr val="47CD6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6"/>
              <p:cNvSpPr>
                <a:spLocks noChangeAspect="1"/>
              </p:cNvSpPr>
              <p:nvPr/>
            </p:nvSpPr>
            <p:spPr>
              <a:xfrm>
                <a:off x="5247343" y="5608973"/>
                <a:ext cx="72008" cy="73152"/>
              </a:xfrm>
              <a:prstGeom prst="ellipse">
                <a:avLst/>
              </a:prstGeom>
              <a:solidFill>
                <a:srgbClr val="47CD6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6"/>
              <p:cNvSpPr>
                <a:spLocks noChangeAspect="1"/>
              </p:cNvSpPr>
              <p:nvPr/>
            </p:nvSpPr>
            <p:spPr>
              <a:xfrm>
                <a:off x="5459009" y="5478717"/>
                <a:ext cx="72008" cy="73152"/>
              </a:xfrm>
              <a:prstGeom prst="ellipse">
                <a:avLst/>
              </a:prstGeom>
              <a:solidFill>
                <a:srgbClr val="47CD6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6"/>
              <p:cNvSpPr>
                <a:spLocks noChangeAspect="1"/>
              </p:cNvSpPr>
              <p:nvPr/>
            </p:nvSpPr>
            <p:spPr>
              <a:xfrm>
                <a:off x="5222920" y="5470576"/>
                <a:ext cx="72008" cy="73152"/>
              </a:xfrm>
              <a:prstGeom prst="ellipse">
                <a:avLst/>
              </a:prstGeom>
              <a:solidFill>
                <a:srgbClr val="47CD6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703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Similarity-based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Suppose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similarity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 err="1"/>
              <a:t>Jaccard</a:t>
            </a:r>
            <a:r>
              <a:rPr lang="en-US" altLang="zh-CN" dirty="0"/>
              <a:t>.</a:t>
            </a:r>
            <a:endParaRPr lang="zh-CN" altLang="en-US" dirty="0"/>
          </a:p>
          <a:p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Definition</a:t>
            </a:r>
            <a:endParaRPr lang="zh-CN" altLang="en-US" dirty="0"/>
          </a:p>
          <a:p>
            <a:pPr lvl="1"/>
            <a:endParaRPr lang="zh-CN" altLang="en-US" dirty="0"/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48786-60B5-554F-A4DF-4212F5F2A4D8}" type="datetime1">
              <a:rPr lang="en-US" smtClean="0"/>
              <a:t>1/17/21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Wang - CMPT 733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381059" y="3144465"/>
                <a:ext cx="10474610" cy="95410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Given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a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table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T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and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a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threshold</a:t>
                </a: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r>
                      <a:rPr lang="el-GR" altLang="zh-CN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r>
                  <a:rPr lang="en-US" altLang="zh-CN" sz="2800" dirty="0"/>
                  <a:t>,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the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problem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aims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to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find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all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record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pairs</a:t>
                </a: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charset="0"/>
                      </a:rPr>
                      <m:t>(</m:t>
                    </m:r>
                    <m:r>
                      <a:rPr lang="en-US" altLang="zh-CN" sz="2800" b="0" i="1" smtClean="0">
                        <a:latin typeface="Cambria Math" charset="0"/>
                      </a:rPr>
                      <m:t>𝑟</m:t>
                    </m:r>
                    <m:r>
                      <a:rPr lang="en-US" altLang="zh-CN" sz="2800" b="0" i="1" smtClean="0">
                        <a:latin typeface="Cambria Math" charset="0"/>
                      </a:rPr>
                      <m:t>,</m:t>
                    </m:r>
                    <m:r>
                      <a:rPr lang="en-US" altLang="zh-CN" sz="2800" b="0" i="1" smtClean="0">
                        <a:latin typeface="Cambria Math" charset="0"/>
                      </a:rPr>
                      <m:t>𝑠</m:t>
                    </m:r>
                    <m:r>
                      <a:rPr lang="en-US" altLang="zh-CN" sz="2800" b="0" i="1" smtClean="0">
                        <a:latin typeface="Cambria Math" charset="0"/>
                      </a:rPr>
                      <m:t>)∈</m:t>
                    </m:r>
                    <m:r>
                      <a:rPr lang="en-US" altLang="zh-CN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𝑇</m:t>
                    </m:r>
                    <m:r>
                      <a:rPr lang="en-US" altLang="zh-CN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altLang="zh-CN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𝑇</m:t>
                    </m:r>
                  </m:oMath>
                </a14:m>
                <a:r>
                  <a:rPr lang="zh-CN" altLang="en-US" sz="2800" dirty="0"/>
                  <a:t> </a:t>
                </a:r>
                <a:r>
                  <a:rPr lang="en-US" altLang="zh-CN" sz="2800" dirty="0"/>
                  <a:t>such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that</a:t>
                </a:r>
                <a:r>
                  <a:rPr lang="zh-CN" altLang="en-US" sz="2800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charset="0"/>
                      </a:rPr>
                      <m:t>Jaccard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charset="0"/>
                          </a:rPr>
                          <m:t>r</m:t>
                        </m:r>
                        <m:r>
                          <a:rPr lang="en-US" altLang="zh-CN" sz="2800" b="0" i="0" smtClean="0">
                            <a:latin typeface="Cambria Math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charset="0"/>
                          </a:rPr>
                          <m:t>s</m:t>
                        </m:r>
                      </m:e>
                    </m:d>
                    <m:r>
                      <a:rPr lang="en-US" altLang="zh-CN" sz="2800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  <m:r>
                      <a:rPr lang="en-US" altLang="zh-CN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059" y="3144465"/>
                <a:ext cx="10474610" cy="954107"/>
              </a:xfrm>
              <a:prstGeom prst="rect">
                <a:avLst/>
              </a:prstGeom>
              <a:blipFill rotWithShape="0">
                <a:blip r:embed="rId2"/>
                <a:stretch>
                  <a:fillRect l="-1163" t="-5696" b="-1708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094527" y="4988664"/>
                <a:ext cx="6430607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FF0000"/>
                    </a:solidFill>
                  </a:rPr>
                  <a:t>The</a:t>
                </a:r>
                <a:r>
                  <a:rPr lang="zh-CN" altLang="en-US" sz="28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800" b="1" dirty="0">
                    <a:solidFill>
                      <a:srgbClr val="FF0000"/>
                    </a:solidFill>
                  </a:rPr>
                  <a:t>naïve</a:t>
                </a:r>
                <a:r>
                  <a:rPr lang="zh-CN" altLang="en-US" sz="28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800" b="1" dirty="0">
                    <a:solidFill>
                      <a:srgbClr val="FF0000"/>
                    </a:solidFill>
                  </a:rPr>
                  <a:t>solution</a:t>
                </a:r>
                <a:r>
                  <a:rPr lang="zh-CN" altLang="en-US" sz="28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800" b="1" dirty="0">
                    <a:solidFill>
                      <a:srgbClr val="FF0000"/>
                    </a:solidFill>
                  </a:rPr>
                  <a:t>needs</a:t>
                </a:r>
                <a:r>
                  <a:rPr lang="zh-CN" altLang="en-US" sz="28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𝒏</m:t>
                        </m:r>
                      </m:e>
                      <m:sup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zh-CN" altLang="en-US" sz="28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800" b="1" dirty="0">
                    <a:solidFill>
                      <a:srgbClr val="FF0000"/>
                    </a:solidFill>
                  </a:rPr>
                  <a:t>comparisons</a:t>
                </a:r>
                <a:r>
                  <a:rPr lang="zh-CN" altLang="en-US" sz="2800" b="1" dirty="0">
                    <a:solidFill>
                      <a:srgbClr val="FF0000"/>
                    </a:solidFill>
                  </a:rPr>
                  <a:t> </a:t>
                </a:r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527" y="4988664"/>
                <a:ext cx="6430607" cy="532966"/>
              </a:xfrm>
              <a:prstGeom prst="rect">
                <a:avLst/>
              </a:prstGeom>
              <a:blipFill rotWithShape="0">
                <a:blip r:embed="rId3"/>
                <a:stretch>
                  <a:fillRect l="-1991" t="-7955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31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Filtering-and-Verification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Filtering</a:t>
            </a:r>
            <a:endParaRPr lang="zh-CN" altLang="en-US" dirty="0"/>
          </a:p>
          <a:p>
            <a:pPr lvl="1">
              <a:buClr>
                <a:srgbClr val="E48312"/>
              </a:buClr>
            </a:pP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Removing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obviously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dissimilar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pairs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dirty="0"/>
              <a:t> </a:t>
            </a:r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Verification</a:t>
            </a:r>
            <a:endParaRPr lang="zh-CN" altLang="en-US" dirty="0"/>
          </a:p>
          <a:p>
            <a:pPr lvl="1">
              <a:buClr>
                <a:srgbClr val="E48312"/>
              </a:buClr>
            </a:pP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Computing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Jaccard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similarity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only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for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the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survived</a:t>
            </a: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pairs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012AE-5792-CC4E-BC21-511A47545F8F}" type="datetime1">
              <a:rPr lang="en-US" smtClean="0"/>
              <a:t>1/17/21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Wang - CMPT 733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37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Filtering</a:t>
            </a:r>
            <a:r>
              <a:rPr lang="zh-CN" altLang="en-US" dirty="0"/>
              <a:t> </a:t>
            </a:r>
            <a:r>
              <a:rPr lang="en-US" altLang="zh-CN" dirty="0"/>
              <a:t>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9339492" cy="4023360"/>
          </a:xfrm>
        </p:spPr>
        <p:txBody>
          <a:bodyPr>
            <a:normAutofit/>
          </a:bodyPr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“obviously</a:t>
            </a:r>
            <a:r>
              <a:rPr lang="zh-CN" altLang="en-US" dirty="0"/>
              <a:t> </a:t>
            </a:r>
            <a:r>
              <a:rPr lang="en-US" altLang="zh-CN" dirty="0"/>
              <a:t>dissimilar</a:t>
            </a:r>
            <a:r>
              <a:rPr lang="zh-CN" altLang="en-US" dirty="0"/>
              <a:t> </a:t>
            </a:r>
            <a:r>
              <a:rPr lang="en-US" altLang="zh-CN" dirty="0"/>
              <a:t>pairs”?</a:t>
            </a:r>
            <a:endParaRPr lang="zh-CN" altLang="en-US" dirty="0"/>
          </a:p>
          <a:p>
            <a:pPr lvl="1">
              <a:buClr>
                <a:srgbClr val="E48312"/>
              </a:buClr>
            </a:pP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Two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records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are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obviously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dissimilar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if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they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do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not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share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any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word.</a:t>
            </a:r>
            <a:endParaRPr lang="zh-CN" altLang="en-US" sz="24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lvl="1">
              <a:buClr>
                <a:srgbClr val="E48312"/>
              </a:buClr>
            </a:pP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In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this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case,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their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Jaccard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similarity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is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zero,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thus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they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will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not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be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returned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as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a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result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and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can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be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safely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filtered.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efficiently</a:t>
            </a:r>
            <a:r>
              <a:rPr lang="zh-CN" altLang="en-US" dirty="0"/>
              <a:t> </a:t>
            </a:r>
            <a:r>
              <a:rPr lang="en-US" altLang="zh-CN" dirty="0"/>
              <a:t>return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record</a:t>
            </a:r>
            <a:r>
              <a:rPr lang="zh-CN" altLang="en-US" dirty="0"/>
              <a:t> </a:t>
            </a:r>
            <a:r>
              <a:rPr lang="en-US" altLang="zh-CN" dirty="0"/>
              <a:t>pairs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share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least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word?</a:t>
            </a:r>
            <a:endParaRPr lang="zh-CN" altLang="en-US" dirty="0"/>
          </a:p>
          <a:p>
            <a:pPr lvl="1">
              <a:buClr>
                <a:srgbClr val="E48312"/>
              </a:buClr>
            </a:pP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To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help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you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understand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the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solution,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let’s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first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consider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a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simplified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version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of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the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problem,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which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assumes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that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each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record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only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contains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one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word</a:t>
            </a:r>
            <a:endParaRPr lang="en-US" altLang="zh-CN" sz="2400" dirty="0">
              <a:solidFill>
                <a:srgbClr val="FF0000"/>
              </a:solidFill>
            </a:endParaRPr>
          </a:p>
          <a:p>
            <a:endParaRPr lang="zh-CN" altLang="en-US" dirty="0"/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BC58A-2EE0-1349-87DD-D65E8EC32CE7}" type="datetime1">
              <a:rPr lang="en-US" smtClean="0"/>
              <a:t>1/17/21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Wang - CMPT 733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91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1094720" cy="1450757"/>
          </a:xfrm>
        </p:spPr>
        <p:txBody>
          <a:bodyPr>
            <a:normAutofit/>
          </a:bodyPr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simplified version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126407" y="2954877"/>
          <a:ext cx="1579705" cy="269602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79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9205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Apple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205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Apple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205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Banana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205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Orange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205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Banana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79D37-3876-FD4E-8CA5-0582BF71B402}" type="datetime1">
              <a:rPr lang="en-US" smtClean="0"/>
              <a:t>1/17/21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Wang - CMPT 733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Suppose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record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word.</a:t>
            </a:r>
            <a:r>
              <a:rPr lang="zh-CN" altLang="en-US" dirty="0"/>
              <a:t> </a:t>
            </a:r>
            <a:r>
              <a:rPr lang="en-US" altLang="zh-CN" dirty="0"/>
              <a:t>Write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SQL</a:t>
            </a:r>
            <a:r>
              <a:rPr lang="zh-CN" altLang="en-US" dirty="0"/>
              <a:t> </a:t>
            </a:r>
            <a:r>
              <a:rPr lang="en-US" altLang="zh-CN" dirty="0"/>
              <a:t>query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filtering.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4879" y="3006444"/>
            <a:ext cx="431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r</a:t>
            </a:r>
            <a:r>
              <a:rPr lang="en-US" altLang="zh-CN" sz="2800" baseline="-25000" dirty="0"/>
              <a:t>1</a:t>
            </a:r>
            <a:endParaRPr lang="en-US" sz="2800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694879" y="3502543"/>
            <a:ext cx="431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r</a:t>
            </a:r>
            <a:r>
              <a:rPr lang="en-US" altLang="zh-CN" sz="2800" baseline="-25000" dirty="0"/>
              <a:t>2</a:t>
            </a:r>
            <a:endParaRPr lang="en-US" sz="2800" baseline="-25000" dirty="0"/>
          </a:p>
        </p:txBody>
      </p:sp>
      <p:sp>
        <p:nvSpPr>
          <p:cNvPr id="11" name="TextBox 10"/>
          <p:cNvSpPr txBox="1"/>
          <p:nvPr/>
        </p:nvSpPr>
        <p:spPr>
          <a:xfrm>
            <a:off x="705386" y="4049088"/>
            <a:ext cx="431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r</a:t>
            </a:r>
            <a:r>
              <a:rPr lang="en-US" altLang="zh-CN" sz="2800" baseline="-25000" dirty="0"/>
              <a:t>3</a:t>
            </a:r>
            <a:endParaRPr lang="en-US" sz="2800" baseline="-25000" dirty="0"/>
          </a:p>
        </p:txBody>
      </p:sp>
      <p:sp>
        <p:nvSpPr>
          <p:cNvPr id="12" name="TextBox 11"/>
          <p:cNvSpPr txBox="1"/>
          <p:nvPr/>
        </p:nvSpPr>
        <p:spPr>
          <a:xfrm>
            <a:off x="715893" y="4595627"/>
            <a:ext cx="431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r</a:t>
            </a:r>
            <a:r>
              <a:rPr lang="en-US" altLang="zh-CN" sz="2800" baseline="-25000" dirty="0"/>
              <a:t>4</a:t>
            </a:r>
            <a:endParaRPr lang="en-US" sz="2800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726400" y="5063338"/>
            <a:ext cx="431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r</a:t>
            </a:r>
            <a:r>
              <a:rPr lang="en-US" altLang="zh-CN" sz="2800" baseline="-25000" dirty="0"/>
              <a:t>5</a:t>
            </a:r>
            <a:endParaRPr lang="en-US" sz="2800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5793523" y="3037278"/>
            <a:ext cx="6062146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SELECT</a:t>
            </a:r>
            <a:r>
              <a:rPr lang="zh-CN" altLang="en-US" sz="2400" dirty="0"/>
              <a:t> </a:t>
            </a:r>
            <a:r>
              <a:rPr lang="en-US" altLang="zh-CN" sz="2400" dirty="0"/>
              <a:t>T1.id,</a:t>
            </a:r>
            <a:r>
              <a:rPr lang="zh-CN" altLang="en-US" sz="2400" dirty="0"/>
              <a:t> </a:t>
            </a:r>
            <a:r>
              <a:rPr lang="en-US" altLang="zh-CN" sz="2400" dirty="0"/>
              <a:t>T2.id</a:t>
            </a: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FROM</a:t>
            </a:r>
            <a:r>
              <a:rPr lang="zh-CN" altLang="en-US" sz="2400" dirty="0"/>
              <a:t> </a:t>
            </a:r>
            <a:r>
              <a:rPr lang="en-US" altLang="zh-CN" sz="2400" dirty="0"/>
              <a:t>Table</a:t>
            </a:r>
            <a:r>
              <a:rPr lang="zh-CN" altLang="en-US" sz="2400" dirty="0"/>
              <a:t> </a:t>
            </a:r>
            <a:r>
              <a:rPr lang="en-US" altLang="zh-CN" sz="2400" dirty="0"/>
              <a:t>T1,</a:t>
            </a:r>
            <a:r>
              <a:rPr lang="zh-CN" altLang="en-US" sz="2400" dirty="0"/>
              <a:t> </a:t>
            </a:r>
            <a:r>
              <a:rPr lang="en-US" altLang="zh-CN" sz="2400" dirty="0"/>
              <a:t>Table</a:t>
            </a:r>
            <a:r>
              <a:rPr lang="zh-CN" altLang="en-US" sz="2400" dirty="0"/>
              <a:t> </a:t>
            </a:r>
            <a:r>
              <a:rPr lang="en-US" altLang="zh-CN" sz="2400" dirty="0"/>
              <a:t>T2</a:t>
            </a: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WHERE</a:t>
            </a:r>
            <a:r>
              <a:rPr lang="zh-CN" altLang="en-US" sz="2400" dirty="0"/>
              <a:t> </a:t>
            </a:r>
            <a:r>
              <a:rPr lang="en-US" altLang="zh-CN" sz="2400" dirty="0"/>
              <a:t>T1.word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US" altLang="zh-CN" sz="2400" dirty="0"/>
              <a:t>T2.word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T1.id</a:t>
            </a:r>
            <a:r>
              <a:rPr lang="zh-CN" altLang="en-US" sz="2400" dirty="0"/>
              <a:t> </a:t>
            </a:r>
            <a:r>
              <a:rPr lang="en-US" altLang="zh-CN" sz="2400" dirty="0"/>
              <a:t>&lt;</a:t>
            </a:r>
            <a:r>
              <a:rPr lang="zh-CN" altLang="en-US" sz="2400" dirty="0"/>
              <a:t> </a:t>
            </a:r>
            <a:r>
              <a:rPr lang="en-US" altLang="zh-CN" sz="2400" dirty="0"/>
              <a:t>T2.id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1040477" y="5814330"/>
            <a:ext cx="3118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Output:</a:t>
            </a:r>
            <a:r>
              <a:rPr lang="zh-CN" altLang="en-US" sz="2400" b="1" dirty="0"/>
              <a:t> </a:t>
            </a:r>
            <a:r>
              <a:rPr lang="en-US" altLang="zh-CN" sz="2400" dirty="0"/>
              <a:t>(r1,</a:t>
            </a:r>
            <a:r>
              <a:rPr lang="zh-CN" altLang="en-US" sz="2400" dirty="0"/>
              <a:t> </a:t>
            </a:r>
            <a:r>
              <a:rPr lang="en-US" altLang="zh-CN" sz="2400" dirty="0"/>
              <a:t>r2),</a:t>
            </a:r>
            <a:r>
              <a:rPr lang="zh-CN" altLang="en-US" sz="2400" dirty="0"/>
              <a:t> </a:t>
            </a:r>
            <a:r>
              <a:rPr lang="en-US" altLang="zh-CN" sz="2400" dirty="0"/>
              <a:t>(r3,</a:t>
            </a:r>
            <a:r>
              <a:rPr lang="zh-CN" altLang="en-US" sz="2400" dirty="0"/>
              <a:t> </a:t>
            </a:r>
            <a:r>
              <a:rPr lang="en-US" altLang="zh-CN" sz="2400" dirty="0"/>
              <a:t>r5)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485082" y="5180902"/>
                <a:ext cx="4415376" cy="470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/>
                  <a:t>Does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require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𝒏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comparisons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?</a:t>
                </a:r>
                <a:r>
                  <a:rPr lang="zh-CN" altLang="en-US" sz="2400" dirty="0"/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5082" y="5180902"/>
                <a:ext cx="4415376" cy="470000"/>
              </a:xfrm>
              <a:prstGeom prst="rect">
                <a:avLst/>
              </a:prstGeom>
              <a:blipFill rotWithShape="0">
                <a:blip r:embed="rId2"/>
                <a:stretch>
                  <a:fillRect l="-2210" t="-7792" b="-29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3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931810" cy="1450757"/>
          </a:xfrm>
        </p:spPr>
        <p:txBody>
          <a:bodyPr>
            <a:normAutofit/>
          </a:bodyPr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general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Suppose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record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words.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6CCB7-5E92-F943-BEB9-9AA54BB4B5AC}" type="datetime1">
              <a:rPr lang="en-US" smtClean="0"/>
              <a:t>1/17/21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Wang - CMPT 733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/>
          </p:cNvGraphicFramePr>
          <p:nvPr/>
        </p:nvGraphicFramePr>
        <p:xfrm>
          <a:off x="1154278" y="3453024"/>
          <a:ext cx="2251078" cy="269602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510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9205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Apple,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Orange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205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Apple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205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Banana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205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Orange,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Apple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205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Banana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22750" y="3504591"/>
            <a:ext cx="431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r</a:t>
            </a:r>
            <a:r>
              <a:rPr lang="en-US" altLang="zh-CN" sz="2800" baseline="-25000" dirty="0"/>
              <a:t>1</a:t>
            </a:r>
            <a:endParaRPr lang="en-US" sz="2800" baseline="-25000" dirty="0"/>
          </a:p>
        </p:txBody>
      </p:sp>
      <p:sp>
        <p:nvSpPr>
          <p:cNvPr id="9" name="TextBox 8"/>
          <p:cNvSpPr txBox="1"/>
          <p:nvPr/>
        </p:nvSpPr>
        <p:spPr>
          <a:xfrm>
            <a:off x="722750" y="4000690"/>
            <a:ext cx="431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r</a:t>
            </a:r>
            <a:r>
              <a:rPr lang="en-US" altLang="zh-CN" sz="2800" baseline="-25000" dirty="0"/>
              <a:t>2</a:t>
            </a:r>
            <a:endParaRPr lang="en-US" sz="2800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733257" y="4547235"/>
            <a:ext cx="431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r</a:t>
            </a:r>
            <a:r>
              <a:rPr lang="en-US" altLang="zh-CN" sz="2800" baseline="-25000" dirty="0"/>
              <a:t>3</a:t>
            </a:r>
            <a:endParaRPr lang="en-US" sz="2800" baseline="-25000" dirty="0"/>
          </a:p>
        </p:txBody>
      </p:sp>
      <p:sp>
        <p:nvSpPr>
          <p:cNvPr id="11" name="TextBox 10"/>
          <p:cNvSpPr txBox="1"/>
          <p:nvPr/>
        </p:nvSpPr>
        <p:spPr>
          <a:xfrm>
            <a:off x="743764" y="5093774"/>
            <a:ext cx="431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r</a:t>
            </a:r>
            <a:r>
              <a:rPr lang="en-US" altLang="zh-CN" sz="2800" baseline="-25000" dirty="0"/>
              <a:t>4</a:t>
            </a:r>
            <a:endParaRPr lang="en-US" sz="2800" baseline="-25000" dirty="0"/>
          </a:p>
        </p:txBody>
      </p:sp>
      <p:sp>
        <p:nvSpPr>
          <p:cNvPr id="12" name="TextBox 11"/>
          <p:cNvSpPr txBox="1"/>
          <p:nvPr/>
        </p:nvSpPr>
        <p:spPr>
          <a:xfrm>
            <a:off x="754271" y="5561485"/>
            <a:ext cx="431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r</a:t>
            </a:r>
            <a:r>
              <a:rPr lang="en-US" altLang="zh-CN" sz="2800" baseline="-25000" dirty="0"/>
              <a:t>5</a:t>
            </a:r>
            <a:endParaRPr lang="en-US" sz="2800" baseline="-250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731831" y="4802395"/>
            <a:ext cx="938658" cy="7808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759396" y="4347180"/>
            <a:ext cx="9135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Flatten</a:t>
            </a:r>
            <a:endParaRPr lang="en-US" sz="2000" dirty="0"/>
          </a:p>
        </p:txBody>
      </p:sp>
      <p:graphicFrame>
        <p:nvGraphicFramePr>
          <p:cNvPr id="22" name="Content Placeholder 6"/>
          <p:cNvGraphicFramePr>
            <a:graphicFrameLocks/>
          </p:cNvGraphicFramePr>
          <p:nvPr/>
        </p:nvGraphicFramePr>
        <p:xfrm>
          <a:off x="5300484" y="2522287"/>
          <a:ext cx="1411520" cy="37744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11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9205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Apple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205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Orange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205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Apple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205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Banana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205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Orange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9205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Apple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9205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Banana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892223" y="2522287"/>
            <a:ext cx="431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r</a:t>
            </a:r>
            <a:r>
              <a:rPr lang="en-US" altLang="zh-CN" sz="2800" baseline="-25000" dirty="0">
                <a:solidFill>
                  <a:srgbClr val="FF0000"/>
                </a:solidFill>
              </a:rPr>
              <a:t>1</a:t>
            </a:r>
            <a:endParaRPr lang="en-US" sz="2800" baseline="-250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2495" y="3009848"/>
            <a:ext cx="431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r</a:t>
            </a:r>
            <a:r>
              <a:rPr lang="en-US" altLang="zh-CN" sz="2800" baseline="-25000" dirty="0">
                <a:solidFill>
                  <a:srgbClr val="FF0000"/>
                </a:solidFill>
              </a:rPr>
              <a:t>1</a:t>
            </a:r>
            <a:endParaRPr lang="en-US" sz="2800" baseline="-25000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19622" y="4123759"/>
            <a:ext cx="431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r</a:t>
            </a:r>
            <a:r>
              <a:rPr lang="en-US" altLang="zh-CN" sz="2800" baseline="-25000" dirty="0"/>
              <a:t>3</a:t>
            </a:r>
            <a:endParaRPr lang="en-US" sz="2800" baseline="-25000" dirty="0"/>
          </a:p>
        </p:txBody>
      </p:sp>
      <p:sp>
        <p:nvSpPr>
          <p:cNvPr id="26" name="TextBox 25"/>
          <p:cNvSpPr txBox="1"/>
          <p:nvPr/>
        </p:nvSpPr>
        <p:spPr>
          <a:xfrm>
            <a:off x="4903351" y="5189883"/>
            <a:ext cx="431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r</a:t>
            </a:r>
            <a:r>
              <a:rPr lang="en-US" altLang="zh-CN" sz="2800" baseline="-25000" dirty="0">
                <a:solidFill>
                  <a:srgbClr val="FF0000"/>
                </a:solidFill>
              </a:rPr>
              <a:t>4</a:t>
            </a:r>
            <a:endParaRPr lang="en-US" sz="2800" baseline="-250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98093" y="5704891"/>
            <a:ext cx="431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r</a:t>
            </a:r>
            <a:r>
              <a:rPr lang="en-US" altLang="zh-CN" sz="2800" baseline="-25000" dirty="0"/>
              <a:t>5</a:t>
            </a:r>
            <a:endParaRPr lang="en-US" sz="2800" baseline="-25000" dirty="0"/>
          </a:p>
        </p:txBody>
      </p:sp>
      <p:sp>
        <p:nvSpPr>
          <p:cNvPr id="30" name="TextBox 29"/>
          <p:cNvSpPr txBox="1"/>
          <p:nvPr/>
        </p:nvSpPr>
        <p:spPr>
          <a:xfrm>
            <a:off x="4919622" y="3566804"/>
            <a:ext cx="431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r</a:t>
            </a:r>
            <a:r>
              <a:rPr lang="en-US" altLang="zh-CN" sz="2800" baseline="-25000" dirty="0"/>
              <a:t>2</a:t>
            </a:r>
            <a:endParaRPr lang="en-US" sz="2800" baseline="-25000" dirty="0"/>
          </a:p>
        </p:txBody>
      </p:sp>
      <p:sp>
        <p:nvSpPr>
          <p:cNvPr id="31" name="TextBox 30"/>
          <p:cNvSpPr txBox="1"/>
          <p:nvPr/>
        </p:nvSpPr>
        <p:spPr>
          <a:xfrm>
            <a:off x="4929625" y="4648595"/>
            <a:ext cx="431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r</a:t>
            </a:r>
            <a:r>
              <a:rPr lang="en-US" altLang="zh-CN" sz="2800" baseline="-25000" dirty="0">
                <a:solidFill>
                  <a:srgbClr val="FF0000"/>
                </a:solidFill>
              </a:rPr>
              <a:t>4</a:t>
            </a:r>
            <a:endParaRPr lang="en-US" sz="2800" baseline="-25000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352103" y="3566804"/>
            <a:ext cx="4676987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altLang="zh-CN" sz="2000" dirty="0"/>
              <a:t>This</a:t>
            </a:r>
            <a:r>
              <a:rPr lang="zh-CN" altLang="en-US" sz="2000" dirty="0"/>
              <a:t> </a:t>
            </a:r>
            <a:r>
              <a:rPr lang="en-US" altLang="zh-CN" sz="2000" dirty="0"/>
              <a:t>new</a:t>
            </a:r>
            <a:r>
              <a:rPr lang="zh-CN" altLang="en-US" sz="2000" dirty="0"/>
              <a:t> </a:t>
            </a:r>
            <a:r>
              <a:rPr lang="en-US" altLang="zh-CN" sz="2000" dirty="0"/>
              <a:t>table</a:t>
            </a:r>
            <a:r>
              <a:rPr lang="zh-CN" altLang="en-US" sz="2000" dirty="0"/>
              <a:t> </a:t>
            </a:r>
            <a:r>
              <a:rPr lang="en-US" altLang="zh-CN" sz="2000" dirty="0"/>
              <a:t>can</a:t>
            </a:r>
            <a:r>
              <a:rPr lang="zh-CN" altLang="en-US" sz="2000" dirty="0"/>
              <a:t> </a:t>
            </a:r>
            <a:r>
              <a:rPr lang="en-US" altLang="zh-CN" sz="2000" dirty="0"/>
              <a:t>be</a:t>
            </a:r>
            <a:r>
              <a:rPr lang="zh-CN" altLang="en-US" sz="2000" dirty="0"/>
              <a:t> </a:t>
            </a:r>
            <a:r>
              <a:rPr lang="en-US" altLang="zh-CN" sz="2000" dirty="0"/>
              <a:t>thought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b="1" u="sng" dirty="0"/>
              <a:t>inverted</a:t>
            </a:r>
            <a:r>
              <a:rPr lang="zh-CN" altLang="en-US" sz="2000" b="1" u="sng" dirty="0"/>
              <a:t> </a:t>
            </a:r>
            <a:r>
              <a:rPr lang="en-US" altLang="zh-CN" sz="2000" b="1" u="sng" dirty="0"/>
              <a:t>index</a:t>
            </a:r>
            <a:r>
              <a:rPr lang="zh-CN" altLang="en-US" sz="2000" b="1" u="sng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old</a:t>
            </a:r>
            <a:r>
              <a:rPr lang="zh-CN" altLang="en-US" sz="2000" dirty="0"/>
              <a:t> </a:t>
            </a:r>
            <a:r>
              <a:rPr lang="en-US" altLang="zh-CN" sz="2000" dirty="0"/>
              <a:t>table.</a:t>
            </a:r>
            <a:endParaRPr lang="zh-CN" altLang="en-US" sz="2000" dirty="0"/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endParaRPr lang="zh-CN" altLang="en-US" sz="2000" dirty="0"/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endParaRPr lang="zh-CN" alt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339509" y="4347180"/>
            <a:ext cx="46895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buFont typeface="+mj-lt"/>
              <a:buAutoNum type="arabicPeriod" startAt="2"/>
            </a:pPr>
            <a:r>
              <a:rPr lang="en-US" altLang="zh-CN" b="1" u="sng" dirty="0"/>
              <a:t>Run</a:t>
            </a:r>
            <a:r>
              <a:rPr lang="zh-CN" altLang="en-US" b="1" u="sng" dirty="0"/>
              <a:t> </a:t>
            </a:r>
            <a:r>
              <a:rPr lang="en-US" altLang="zh-CN" b="1" u="sng" dirty="0"/>
              <a:t>the</a:t>
            </a:r>
            <a:r>
              <a:rPr lang="zh-CN" altLang="en-US" b="1" u="sng" dirty="0"/>
              <a:t> </a:t>
            </a:r>
            <a:r>
              <a:rPr lang="en-US" altLang="zh-CN" b="1" u="sng" dirty="0"/>
              <a:t>previous</a:t>
            </a:r>
            <a:r>
              <a:rPr lang="zh-CN" altLang="en-US" b="1" u="sng" dirty="0"/>
              <a:t> </a:t>
            </a:r>
            <a:r>
              <a:rPr lang="en-US" altLang="zh-CN" b="1" u="sng" dirty="0"/>
              <a:t>SQL</a:t>
            </a:r>
            <a:r>
              <a:rPr lang="zh-CN" altLang="en-US" b="1" u="sng" dirty="0"/>
              <a:t> </a:t>
            </a:r>
            <a:r>
              <a:rPr lang="en-US" altLang="zh-CN" b="1" u="sng" dirty="0"/>
              <a:t>on</a:t>
            </a:r>
            <a:r>
              <a:rPr lang="zh-CN" altLang="en-US" b="1" u="sng" dirty="0"/>
              <a:t> </a:t>
            </a:r>
            <a:r>
              <a:rPr lang="en-US" altLang="zh-CN" b="1" u="sng" dirty="0"/>
              <a:t>this</a:t>
            </a:r>
            <a:r>
              <a:rPr lang="zh-CN" altLang="en-US" b="1" u="sng" dirty="0"/>
              <a:t> </a:t>
            </a:r>
            <a:r>
              <a:rPr lang="en-US" altLang="zh-CN" b="1" u="sng" dirty="0"/>
              <a:t>new</a:t>
            </a:r>
            <a:r>
              <a:rPr lang="zh-CN" altLang="en-US" b="1" u="sng" dirty="0"/>
              <a:t> </a:t>
            </a:r>
            <a:r>
              <a:rPr lang="en-US" altLang="zh-CN" b="1" u="sng" dirty="0"/>
              <a:t>table</a:t>
            </a:r>
            <a:r>
              <a:rPr lang="zh-CN" altLang="en-US" b="1" u="sng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remove</a:t>
            </a:r>
            <a:r>
              <a:rPr lang="zh-CN" altLang="en-US" dirty="0"/>
              <a:t> </a:t>
            </a:r>
            <a:r>
              <a:rPr lang="en-US" altLang="zh-CN" dirty="0"/>
              <a:t>redundant</a:t>
            </a:r>
            <a:r>
              <a:rPr lang="zh-CN" altLang="en-US" dirty="0"/>
              <a:t> </a:t>
            </a:r>
            <a:r>
              <a:rPr lang="en-US" altLang="zh-CN" dirty="0"/>
              <a:t>pairs.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96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24" grpId="0"/>
      <p:bldP spid="25" grpId="0"/>
      <p:bldP spid="26" grpId="0"/>
      <p:bldP spid="27" grpId="0"/>
      <p:bldP spid="30" grpId="0"/>
      <p:bldP spid="31" grpId="0"/>
      <p:bldP spid="32" grpId="0" build="allAtOnce" animBg="1"/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satisfied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efficiency?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Exploring</a:t>
            </a:r>
            <a:r>
              <a:rPr lang="zh-CN" altLang="en-US" dirty="0"/>
              <a:t> </a:t>
            </a:r>
            <a:r>
              <a:rPr lang="en-US" altLang="zh-CN" dirty="0"/>
              <a:t>stronger</a:t>
            </a:r>
            <a:r>
              <a:rPr lang="zh-CN" altLang="en-US" dirty="0"/>
              <a:t> </a:t>
            </a:r>
            <a:r>
              <a:rPr lang="en-US" altLang="zh-CN" dirty="0"/>
              <a:t>filter</a:t>
            </a:r>
            <a:r>
              <a:rPr lang="zh-CN" altLang="en-US" dirty="0"/>
              <a:t> </a:t>
            </a:r>
            <a:r>
              <a:rPr lang="en-US" altLang="zh-CN" dirty="0"/>
              <a:t>conditions</a:t>
            </a:r>
            <a:endParaRPr lang="zh-CN" altLang="en-US" dirty="0"/>
          </a:p>
          <a:p>
            <a:pPr lvl="1">
              <a:buClr>
                <a:srgbClr val="E48312"/>
              </a:buClr>
            </a:pP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Filter the record pairs that share </a:t>
            </a:r>
            <a:r>
              <a:rPr lang="en-US" altLang="zh-CN" sz="2400" dirty="0">
                <a:solidFill>
                  <a:srgbClr val="FF0000"/>
                </a:solidFill>
              </a:rPr>
              <a:t>zero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token </a:t>
            </a:r>
            <a:endParaRPr lang="zh-CN" altLang="en-US" sz="24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lvl="1">
              <a:buClr>
                <a:srgbClr val="E48312"/>
              </a:buClr>
            </a:pP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Filter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the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record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pairs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that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share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one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token</a:t>
            </a:r>
            <a:endParaRPr lang="zh-CN" altLang="en-US" sz="24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lvl="1">
              <a:buClr>
                <a:srgbClr val="E48312"/>
              </a:buClr>
            </a:pPr>
            <a:r>
              <a:rPr lang="is-I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…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.</a:t>
            </a:r>
            <a:endParaRPr lang="zh-CN" altLang="en-US" sz="24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lvl="1">
              <a:buClr>
                <a:srgbClr val="E48312"/>
              </a:buClr>
            </a:pP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Filter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the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record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pairs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that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share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k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tokens</a:t>
            </a:r>
            <a:endParaRPr lang="zh-CN" altLang="en-US" sz="24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>
              <a:buClr>
                <a:srgbClr val="E48312"/>
              </a:buClr>
            </a:pP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Challenges</a:t>
            </a:r>
            <a:endParaRPr lang="zh-CN" altLang="en-US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lvl="1">
              <a:buClr>
                <a:srgbClr val="E48312"/>
              </a:buClr>
            </a:pP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How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to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develop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efficient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filter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algorithms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for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these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stronger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conditions?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</a:p>
          <a:p>
            <a:pPr>
              <a:buClr>
                <a:srgbClr val="E48312"/>
              </a:buClr>
            </a:pPr>
            <a:endParaRPr lang="zh-CN" altLang="en-US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>
              <a:buClr>
                <a:srgbClr val="E48312"/>
              </a:buClr>
            </a:pPr>
            <a:endParaRPr lang="zh-CN" altLang="en-US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lvl="1">
              <a:buClr>
                <a:srgbClr val="E48312"/>
              </a:buClr>
            </a:pPr>
            <a:endParaRPr lang="zh-CN" altLang="en-US" sz="24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lvl="1">
              <a:buClr>
                <a:srgbClr val="E48312"/>
              </a:buClr>
            </a:pPr>
            <a:endParaRPr lang="zh-CN" altLang="en-US" sz="24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0D948-EFAE-4A40-8F1F-879A4508DD90}" type="datetime1">
              <a:rPr lang="en-US" smtClean="0"/>
              <a:t>1/17/21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Wang - CMPT 733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97437" y="5241110"/>
            <a:ext cx="84030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Jiannan Wang, </a:t>
            </a:r>
            <a:r>
              <a:rPr lang="en-US" altLang="zh-CN" dirty="0" err="1"/>
              <a:t>Guoliang</a:t>
            </a:r>
            <a:r>
              <a:rPr lang="en-US" altLang="zh-CN" dirty="0"/>
              <a:t> Li, </a:t>
            </a:r>
            <a:r>
              <a:rPr lang="en-US" altLang="zh-CN" dirty="0" err="1"/>
              <a:t>Jianhua</a:t>
            </a:r>
            <a:r>
              <a:rPr lang="en-US" altLang="zh-CN" dirty="0"/>
              <a:t> Feng. </a:t>
            </a:r>
            <a:endParaRPr lang="zh-CN" altLang="en-US" dirty="0"/>
          </a:p>
          <a:p>
            <a:r>
              <a:rPr lang="en-US" altLang="zh-CN" dirty="0">
                <a:hlinkClick r:id="rId2"/>
              </a:rPr>
              <a:t>Can We Beat The Prefix Filtering? An Adaptive Framework for Similarity Join and Search. </a:t>
            </a:r>
            <a:r>
              <a:rPr lang="en-US" altLang="zh-CN" dirty="0"/>
              <a:t>SIGMOD 2012:85-96.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380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DE348-C49E-504E-8328-5B5C06B6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0441"/>
            <a:ext cx="10515600" cy="695008"/>
          </a:xfrm>
        </p:spPr>
        <p:txBody>
          <a:bodyPr>
            <a:normAutofit fontScale="90000"/>
          </a:bodyPr>
          <a:lstStyle/>
          <a:p>
            <a:pPr defTabSz="914377">
              <a:lnSpc>
                <a:spcPct val="85000"/>
              </a:lnSpc>
            </a:pPr>
            <a:r>
              <a:rPr lang="en-US" altLang="zh-CN" sz="5400" b="1" spc="-51" dirty="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ExtraBold" charset="0"/>
                <a:cs typeface="Futura Condensed ExtraBold" charset="0"/>
              </a:rPr>
              <a:t>Why</a:t>
            </a:r>
            <a:r>
              <a:rPr lang="zh-CN" altLang="en-US" sz="5400" b="1" spc="-51" dirty="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ExtraBold" charset="0"/>
                <a:cs typeface="Futura Condensed ExtraBold" charset="0"/>
              </a:rPr>
              <a:t> </a:t>
            </a:r>
            <a:r>
              <a:rPr lang="en-US" altLang="zh-CN" sz="5400" b="1" spc="-51" dirty="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ExtraBold" charset="0"/>
                <a:cs typeface="Futura Condensed ExtraBold" charset="0"/>
              </a:rPr>
              <a:t>Is</a:t>
            </a:r>
            <a:r>
              <a:rPr lang="zh-CN" altLang="en-US" sz="5400" b="1" spc="-51" dirty="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ExtraBold" charset="0"/>
                <a:cs typeface="Futura Condensed ExtraBold" charset="0"/>
              </a:rPr>
              <a:t> </a:t>
            </a:r>
            <a:r>
              <a:rPr lang="en-US" altLang="zh-CN" sz="5400" b="1" spc="-51" dirty="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ExtraBold" charset="0"/>
                <a:cs typeface="Futura Condensed ExtraBold" charset="0"/>
              </a:rPr>
              <a:t>Data</a:t>
            </a:r>
            <a:r>
              <a:rPr lang="zh-CN" altLang="en-US" sz="5400" b="1" spc="-51" dirty="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ExtraBold" charset="0"/>
                <a:cs typeface="Futura Condensed ExtraBold" charset="0"/>
              </a:rPr>
              <a:t> </a:t>
            </a:r>
            <a:r>
              <a:rPr lang="en-US" altLang="zh-CN" sz="5400" b="1" spc="-51" dirty="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ExtraBold" charset="0"/>
                <a:cs typeface="Futura Condensed ExtraBold" charset="0"/>
              </a:rPr>
              <a:t>Preparation</a:t>
            </a:r>
            <a:r>
              <a:rPr lang="zh-CN" altLang="en-US" sz="5400" b="1" spc="-51" dirty="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ExtraBold" charset="0"/>
                <a:cs typeface="Futura Condensed ExtraBold" charset="0"/>
              </a:rPr>
              <a:t> </a:t>
            </a:r>
            <a:r>
              <a:rPr lang="en-US" altLang="zh-CN" sz="5400" b="1" spc="-51" dirty="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ExtraBold" charset="0"/>
                <a:cs typeface="Futura Condensed ExtraBold" charset="0"/>
              </a:rPr>
              <a:t>Hard?</a:t>
            </a:r>
            <a:endParaRPr lang="en-US" sz="5400" b="1" spc="-51" dirty="0">
              <a:solidFill>
                <a:schemeClr val="tx1">
                  <a:lumMod val="75000"/>
                  <a:lumOff val="25000"/>
                </a:schemeClr>
              </a:solidFill>
              <a:latin typeface="Futura Condensed ExtraBold" charset="0"/>
              <a:cs typeface="Futura Condensed ExtraBold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0CC18B-CC91-B745-890C-0E4E5E005B81}"/>
              </a:ext>
            </a:extLst>
          </p:cNvPr>
          <p:cNvSpPr txBox="1"/>
          <p:nvPr/>
        </p:nvSpPr>
        <p:spPr>
          <a:xfrm>
            <a:off x="1816521" y="3425815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b="1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703020202090204" pitchFamily="34" charset="0"/>
                <a:ea typeface="Futura Medium" charset="0"/>
                <a:cs typeface="Futura Medium" charset="0"/>
              </a:rPr>
              <a:t>Collection</a:t>
            </a:r>
            <a:endParaRPr lang="en-US" b="1" dirty="0">
              <a:solidFill>
                <a:prstClr val="black">
                  <a:lumMod val="65000"/>
                  <a:lumOff val="35000"/>
                </a:prstClr>
              </a:solidFill>
              <a:latin typeface="Trebuchet MS" panose="020B0703020202090204" pitchFamily="34" charset="0"/>
              <a:ea typeface="Futura Medium" charset="0"/>
              <a:cs typeface="Futura Medium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D60CF4-F6DE-EE43-BF1A-6E9868E2DF2C}"/>
              </a:ext>
            </a:extLst>
          </p:cNvPr>
          <p:cNvSpPr txBox="1"/>
          <p:nvPr/>
        </p:nvSpPr>
        <p:spPr>
          <a:xfrm>
            <a:off x="4253102" y="3425815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b="1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703020202090204" pitchFamily="34" charset="0"/>
                <a:ea typeface="Futura Medium" charset="0"/>
                <a:cs typeface="Futura Medium" charset="0"/>
              </a:rPr>
              <a:t>Cleaning</a:t>
            </a:r>
            <a:endParaRPr lang="en-US" b="1" dirty="0">
              <a:solidFill>
                <a:prstClr val="black">
                  <a:lumMod val="65000"/>
                  <a:lumOff val="35000"/>
                </a:prstClr>
              </a:solidFill>
              <a:latin typeface="Trebuchet MS" panose="020B0703020202090204" pitchFamily="34" charset="0"/>
              <a:ea typeface="Futura Medium" charset="0"/>
              <a:cs typeface="Futura Medium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92AA06-B634-1B44-8515-DC4A61D7B6BC}"/>
              </a:ext>
            </a:extLst>
          </p:cNvPr>
          <p:cNvSpPr txBox="1"/>
          <p:nvPr/>
        </p:nvSpPr>
        <p:spPr>
          <a:xfrm>
            <a:off x="6709629" y="3425815"/>
            <a:ext cx="1366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b="1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703020202090204" pitchFamily="34" charset="0"/>
                <a:ea typeface="Futura Medium" charset="0"/>
                <a:cs typeface="Futura Medium" charset="0"/>
              </a:rPr>
              <a:t>Integration</a:t>
            </a:r>
            <a:endParaRPr lang="en-US" b="1" dirty="0">
              <a:solidFill>
                <a:prstClr val="black">
                  <a:lumMod val="65000"/>
                  <a:lumOff val="35000"/>
                </a:prstClr>
              </a:solidFill>
              <a:latin typeface="Trebuchet MS" panose="020B0703020202090204" pitchFamily="34" charset="0"/>
              <a:ea typeface="Futura Medium" charset="0"/>
              <a:cs typeface="Futura Medium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AD85FB-2BDE-A04E-924F-DFA871245BAF}"/>
              </a:ext>
            </a:extLst>
          </p:cNvPr>
          <p:cNvSpPr txBox="1"/>
          <p:nvPr/>
        </p:nvSpPr>
        <p:spPr>
          <a:xfrm>
            <a:off x="9185773" y="3425815"/>
            <a:ext cx="1052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b="1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703020202090204" pitchFamily="34" charset="0"/>
                <a:ea typeface="Futura Medium" charset="0"/>
                <a:cs typeface="Futura Medium" charset="0"/>
              </a:rPr>
              <a:t>Analysis</a:t>
            </a:r>
            <a:endParaRPr lang="en-US" b="1" dirty="0">
              <a:solidFill>
                <a:prstClr val="black">
                  <a:lumMod val="65000"/>
                  <a:lumOff val="35000"/>
                </a:prstClr>
              </a:solidFill>
              <a:latin typeface="Trebuchet MS" panose="020B0703020202090204" pitchFamily="34" charset="0"/>
              <a:ea typeface="Futura Medium" charset="0"/>
              <a:cs typeface="Futura Medium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9B2AD8-350D-7343-8BE5-9AE01631C3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191" y="2325623"/>
            <a:ext cx="1531084" cy="9871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70A732-41A7-D348-8515-AE76D9ACA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259" y="2366049"/>
            <a:ext cx="1531085" cy="9467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6552B1-DA0D-D343-8611-12CE2DF594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326" y="2325624"/>
            <a:ext cx="1570982" cy="10466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729822-4FB3-3140-A1FC-BA4ED20C31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413" y="2366048"/>
            <a:ext cx="1496007" cy="1006242"/>
          </a:xfrm>
          <a:prstGeom prst="rect">
            <a:avLst/>
          </a:prstGeom>
        </p:spPr>
      </p:pic>
      <p:sp>
        <p:nvSpPr>
          <p:cNvPr id="17" name="Left Brace 16">
            <a:extLst>
              <a:ext uri="{FF2B5EF4-FFF2-40B4-BE49-F238E27FC236}">
                <a16:creationId xmlns:a16="http://schemas.microsoft.com/office/drawing/2014/main" id="{F92CD18F-7511-B044-BA2A-9F9168C1A1EB}"/>
              </a:ext>
            </a:extLst>
          </p:cNvPr>
          <p:cNvSpPr/>
          <p:nvPr/>
        </p:nvSpPr>
        <p:spPr>
          <a:xfrm rot="16200000">
            <a:off x="4833868" y="770165"/>
            <a:ext cx="433862" cy="6515213"/>
          </a:xfrm>
          <a:prstGeom prst="leftBrace">
            <a:avLst>
              <a:gd name="adj1" fmla="val 71687"/>
              <a:gd name="adj2" fmla="val 50000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black">
                  <a:lumMod val="65000"/>
                  <a:lumOff val="35000"/>
                </a:prstClr>
              </a:solidFill>
              <a:latin typeface="Trebuchet MS" panose="020B070302020209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45F9B4-4A4A-024B-BDEE-F7C696D14487}"/>
              </a:ext>
            </a:extLst>
          </p:cNvPr>
          <p:cNvSpPr txBox="1"/>
          <p:nvPr/>
        </p:nvSpPr>
        <p:spPr>
          <a:xfrm>
            <a:off x="3040578" y="4255707"/>
            <a:ext cx="4352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703020202090204" pitchFamily="34" charset="0"/>
                <a:ea typeface="Futura Medium" charset="0"/>
                <a:cs typeface="Futura Medium" charset="0"/>
              </a:rPr>
              <a:t>How</a:t>
            </a: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703020202090204" pitchFamily="34" charset="0"/>
                <a:ea typeface="Futura Medium" charset="0"/>
                <a:cs typeface="Futura Medium" charset="0"/>
              </a:rPr>
              <a:t> </a:t>
            </a: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703020202090204" pitchFamily="34" charset="0"/>
                <a:ea typeface="Futura Medium" charset="0"/>
                <a:cs typeface="Futura Medium" charset="0"/>
              </a:rPr>
              <a:t>much</a:t>
            </a: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703020202090204" pitchFamily="34" charset="0"/>
                <a:ea typeface="Futura Medium" charset="0"/>
                <a:cs typeface="Futura Medium" charset="0"/>
              </a:rPr>
              <a:t> </a:t>
            </a: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703020202090204" pitchFamily="34" charset="0"/>
                <a:ea typeface="Futura Medium" charset="0"/>
                <a:cs typeface="Futura Medium" charset="0"/>
              </a:rPr>
              <a:t>time</a:t>
            </a: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703020202090204" pitchFamily="34" charset="0"/>
                <a:ea typeface="Futura Medium" charset="0"/>
                <a:cs typeface="Futura Medium" charset="0"/>
              </a:rPr>
              <a:t> </a:t>
            </a: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703020202090204" pitchFamily="34" charset="0"/>
                <a:ea typeface="Futura Medium" charset="0"/>
                <a:cs typeface="Futura Medium" charset="0"/>
              </a:rPr>
              <a:t>is</a:t>
            </a: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703020202090204" pitchFamily="34" charset="0"/>
                <a:ea typeface="Futura Medium" charset="0"/>
                <a:cs typeface="Futura Medium" charset="0"/>
              </a:rPr>
              <a:t> </a:t>
            </a: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703020202090204" pitchFamily="34" charset="0"/>
                <a:ea typeface="Futura Medium" charset="0"/>
                <a:cs typeface="Futura Medium" charset="0"/>
              </a:rPr>
              <a:t>spent</a:t>
            </a: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703020202090204" pitchFamily="34" charset="0"/>
                <a:ea typeface="Futura Medium" charset="0"/>
                <a:cs typeface="Futura Medium" charset="0"/>
              </a:rPr>
              <a:t> </a:t>
            </a: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703020202090204" pitchFamily="34" charset="0"/>
                <a:ea typeface="Futura Medium" charset="0"/>
                <a:cs typeface="Futura Medium" charset="0"/>
              </a:rPr>
              <a:t>on</a:t>
            </a: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703020202090204" pitchFamily="34" charset="0"/>
                <a:ea typeface="Futura Medium" charset="0"/>
                <a:cs typeface="Futura Medium" charset="0"/>
              </a:rPr>
              <a:t> </a:t>
            </a: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703020202090204" pitchFamily="34" charset="0"/>
                <a:ea typeface="Futura Medium" charset="0"/>
                <a:cs typeface="Futura Medium" charset="0"/>
              </a:rPr>
              <a:t>preparation?</a:t>
            </a:r>
            <a:endParaRPr lang="en-US" dirty="0">
              <a:solidFill>
                <a:prstClr val="black">
                  <a:lumMod val="65000"/>
                  <a:lumOff val="35000"/>
                </a:prstClr>
              </a:solidFill>
              <a:latin typeface="Trebuchet MS" panose="020B0703020202090204" pitchFamily="34" charset="0"/>
              <a:ea typeface="Futura Medium" charset="0"/>
              <a:cs typeface="Futura Medium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A02CF7-E19C-A949-903A-53DD70283561}"/>
              </a:ext>
            </a:extLst>
          </p:cNvPr>
          <p:cNvSpPr txBox="1"/>
          <p:nvPr/>
        </p:nvSpPr>
        <p:spPr>
          <a:xfrm>
            <a:off x="1816522" y="5047897"/>
            <a:ext cx="8864927" cy="1287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defTabSz="914400">
              <a:lnSpc>
                <a:spcPct val="150000"/>
              </a:lnSpc>
              <a:buFontTx/>
              <a:buAutoNum type="arabicPeriod"/>
            </a:pPr>
            <a:r>
              <a:rPr lang="en-US" altLang="zh-CN" b="1" dirty="0">
                <a:solidFill>
                  <a:srgbClr val="FF0000"/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Too</a:t>
            </a:r>
            <a:r>
              <a:rPr lang="zh-CN" altLang="en-US" b="1" dirty="0">
                <a:solidFill>
                  <a:srgbClr val="FF0000"/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many</a:t>
            </a:r>
            <a:r>
              <a:rPr lang="zh-CN" altLang="en-US" b="1" dirty="0">
                <a:solidFill>
                  <a:srgbClr val="FF0000"/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small</a:t>
            </a:r>
            <a:r>
              <a:rPr lang="zh-CN" altLang="en-US" b="1" dirty="0">
                <a:solidFill>
                  <a:srgbClr val="FF0000"/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problems</a:t>
            </a:r>
            <a:r>
              <a:rPr lang="zh-CN" altLang="en-US" dirty="0">
                <a:solidFill>
                  <a:srgbClr val="FF0000"/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(e.g.,</a:t>
            </a: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standardize</a:t>
            </a: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date,</a:t>
            </a: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 </a:t>
            </a:r>
            <a:r>
              <a:rPr lang="en-US" altLang="zh-CN" dirty="0" err="1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dedup</a:t>
            </a: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address,</a:t>
            </a: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 </a:t>
            </a:r>
            <a:r>
              <a:rPr lang="en-US" altLang="zh-CN" dirty="0" err="1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etc</a:t>
            </a: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)</a:t>
            </a:r>
          </a:p>
          <a:p>
            <a:pPr marL="342900" indent="-342900" defTabSz="914400">
              <a:lnSpc>
                <a:spcPct val="150000"/>
              </a:lnSpc>
              <a:buFontTx/>
              <a:buAutoNum type="arabicPeriod"/>
            </a:pP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Humans</a:t>
            </a: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have</a:t>
            </a:r>
            <a:r>
              <a:rPr lang="zh-CN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different</a:t>
            </a:r>
            <a:r>
              <a:rPr lang="zh-CN" altLang="en-US" b="1" dirty="0">
                <a:solidFill>
                  <a:srgbClr val="FF0000"/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levels</a:t>
            </a:r>
            <a:r>
              <a:rPr lang="zh-CN" altLang="en-US" b="1" dirty="0">
                <a:solidFill>
                  <a:srgbClr val="FF0000"/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of</a:t>
            </a:r>
            <a:r>
              <a:rPr lang="zh-CN" altLang="en-US" b="1" dirty="0">
                <a:solidFill>
                  <a:srgbClr val="FF0000"/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expertise</a:t>
            </a:r>
            <a:r>
              <a:rPr lang="zh-CN" altLang="en-US" b="1" dirty="0">
                <a:solidFill>
                  <a:srgbClr val="FF0000"/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(in</a:t>
            </a: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data</a:t>
            </a: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science</a:t>
            </a: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and</a:t>
            </a: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programming)</a:t>
            </a: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 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Trebuchet MS" panose="020B0703020202090204" pitchFamily="34" charset="0"/>
              <a:ea typeface="等线" panose="02010600030101010101" pitchFamily="2" charset="-122"/>
            </a:endParaRPr>
          </a:p>
          <a:p>
            <a:pPr marL="342900" indent="-342900" defTabSz="914400">
              <a:lnSpc>
                <a:spcPct val="150000"/>
              </a:lnSpc>
              <a:buFontTx/>
              <a:buAutoNum type="arabicPeriod"/>
            </a:pPr>
            <a:r>
              <a:rPr lang="en-US" altLang="zh-CN" b="1" dirty="0">
                <a:solidFill>
                  <a:srgbClr val="FF0000"/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Domain</a:t>
            </a:r>
            <a:r>
              <a:rPr lang="zh-CN" altLang="en-US" b="1" dirty="0">
                <a:solidFill>
                  <a:srgbClr val="FF0000"/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specific</a:t>
            </a:r>
            <a:r>
              <a:rPr lang="zh-CN" altLang="en-US" b="1" dirty="0">
                <a:solidFill>
                  <a:srgbClr val="FF0000"/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(finance,</a:t>
            </a: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social</a:t>
            </a: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science,</a:t>
            </a: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healthcare,</a:t>
            </a: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economics,</a:t>
            </a: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etc.)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9A803-167A-6A42-ADDA-098FA846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45E0C454-F75C-A944-8BC1-78DA56BBB239}" type="slidenum">
              <a:rPr lang="en-US">
                <a:latin typeface="Calibri" panose="020F0502020204030204"/>
              </a:rPr>
              <a:pPr defTabSz="914400"/>
              <a:t>4</a:t>
            </a:fld>
            <a:endParaRPr lang="en-US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5957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satisfied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r>
              <a:rPr lang="zh-CN" altLang="en-US" dirty="0"/>
              <a:t> </a:t>
            </a:r>
            <a:r>
              <a:rPr lang="en-US" altLang="zh-CN" dirty="0"/>
              <a:t>quality?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3"/>
                <a:ext cx="10058400" cy="4614051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TF-IDF</a:t>
                </a:r>
                <a:endParaRPr lang="zh-CN" altLang="en-US" dirty="0"/>
              </a:p>
              <a:p>
                <a:pPr lvl="1">
                  <a:buClr>
                    <a:srgbClr val="E48312"/>
                  </a:buClr>
                </a:pPr>
                <a:r>
                  <a:rPr lang="en-US" altLang="zh-CN" sz="24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Use</a:t>
                </a:r>
                <a:r>
                  <a:rPr lang="zh-CN" altLang="en-US" sz="24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 </a:t>
                </a:r>
                <a:r>
                  <a:rPr lang="en-US" altLang="zh-CN" sz="24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weighted</a:t>
                </a:r>
                <a:r>
                  <a:rPr lang="zh-CN" altLang="en-US" sz="24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 </a:t>
                </a:r>
                <a:r>
                  <a:rPr lang="en-US" altLang="zh-CN" sz="2400" dirty="0" err="1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Jaccard</a:t>
                </a:r>
                <a:r>
                  <a:rPr lang="en-US" altLang="zh-CN" sz="24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:</a:t>
                </a:r>
                <a:r>
                  <a:rPr lang="zh-CN" altLang="en-US" sz="24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1" i="0" smtClean="0"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latin typeface="Cambria Math" charset="0"/>
                      </a:rPr>
                      <m:t>WJaccard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latin typeface="Cambria Math" charset="0"/>
                          </a:rPr>
                          <m:t>𝑟</m:t>
                        </m:r>
                        <m:r>
                          <a:rPr lang="en-US" altLang="zh-CN" sz="2400" b="0" i="1" smtClean="0"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altLang="zh-CN" sz="2400" b="0" i="1" smtClean="0"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altLang="zh-CN" sz="2400" b="0" i="1" smtClean="0"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latin typeface="Cambria Math" charset="0"/>
                          </a:rPr>
                          <m:t>𝑤𝑡</m:t>
                        </m:r>
                        <m:r>
                          <a:rPr lang="en-US" altLang="zh-CN" sz="2400" b="0" i="1" smtClean="0"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latin typeface="Cambria Math" charset="0"/>
                          </a:rPr>
                          <m:t>𝑟</m:t>
                        </m:r>
                        <m:r>
                          <a:rPr lang="en-US" altLang="zh-CN" sz="2400" b="0" i="1" smtClean="0"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∩</m:t>
                        </m:r>
                        <m:r>
                          <a:rPr lang="en-US" altLang="zh-CN" sz="2400" b="0" i="1" smtClean="0"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  <m:r>
                          <a:rPr lang="en-US" altLang="zh-CN" sz="2400" b="0" i="1" smtClean="0"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latin typeface="Cambria Math" charset="0"/>
                          </a:rPr>
                          <m:t>𝑤𝑡</m:t>
                        </m:r>
                        <m:r>
                          <a:rPr lang="en-US" altLang="zh-CN" sz="2400" b="0" i="1" smtClean="0"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latin typeface="Cambria Math" charset="0"/>
                          </a:rPr>
                          <m:t>𝑟</m:t>
                        </m:r>
                        <m:r>
                          <a:rPr lang="en-US" altLang="zh-CN" sz="2400" b="0" i="1" smtClean="0"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∪</m:t>
                        </m:r>
                        <m:r>
                          <a:rPr lang="en-US" altLang="zh-CN" sz="2400" b="0" i="1" smtClean="0"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latin typeface="Cambria Math" charset="0"/>
                          </a:rPr>
                          <m:t>𝑠</m:t>
                        </m:r>
                        <m:r>
                          <a:rPr lang="en-US" altLang="zh-CN" sz="2400" b="0" i="1" smtClean="0"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endParaRPr lang="zh-CN" altLang="en-US" dirty="0"/>
              </a:p>
              <a:p>
                <a:r>
                  <a:rPr lang="en-US" altLang="zh-CN" dirty="0"/>
                  <a:t>Crowdsourcing</a:t>
                </a:r>
                <a:endParaRPr lang="zh-CN" altLang="en-US" dirty="0"/>
              </a:p>
              <a:p>
                <a:pPr lvl="1">
                  <a:buClr>
                    <a:srgbClr val="E48312"/>
                  </a:buClr>
                </a:pPr>
                <a:r>
                  <a:rPr lang="en-CA" altLang="zh-CN" sz="24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Ask</a:t>
                </a:r>
                <a:r>
                  <a:rPr lang="zh-CN" altLang="en-US" sz="24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 </a:t>
                </a:r>
                <a:r>
                  <a:rPr lang="en-US" altLang="zh-CN" sz="24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human</a:t>
                </a:r>
                <a:r>
                  <a:rPr lang="zh-CN" altLang="en-US" sz="24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 </a:t>
                </a:r>
                <a:r>
                  <a:rPr lang="en-US" altLang="zh-CN" sz="24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to</a:t>
                </a:r>
                <a:r>
                  <a:rPr lang="zh-CN" altLang="en-US" sz="24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 </a:t>
                </a:r>
                <a:r>
                  <a:rPr lang="en-US" altLang="zh-CN" sz="24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decide</a:t>
                </a:r>
                <a:r>
                  <a:rPr lang="zh-CN" altLang="en-US" sz="24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 </a:t>
                </a:r>
                <a:r>
                  <a:rPr lang="en-US" altLang="zh-CN" sz="24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whether</a:t>
                </a:r>
                <a:r>
                  <a:rPr lang="zh-CN" altLang="en-US" sz="24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 </a:t>
                </a:r>
                <a:r>
                  <a:rPr lang="en-US" altLang="zh-CN" sz="24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two</a:t>
                </a:r>
                <a:r>
                  <a:rPr lang="zh-CN" altLang="en-US" sz="24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 </a:t>
                </a:r>
                <a:r>
                  <a:rPr lang="en-US" altLang="zh-CN" sz="24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records</a:t>
                </a:r>
                <a:r>
                  <a:rPr lang="zh-CN" altLang="en-US" sz="24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 </a:t>
                </a:r>
                <a:r>
                  <a:rPr lang="en-US" altLang="zh-CN" sz="24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are</a:t>
                </a:r>
                <a:r>
                  <a:rPr lang="zh-CN" altLang="en-US" sz="24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 </a:t>
                </a:r>
                <a:r>
                  <a:rPr lang="en-US" altLang="zh-CN" sz="24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matching</a:t>
                </a:r>
                <a:r>
                  <a:rPr lang="zh-CN" altLang="en-US" sz="24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 </a:t>
                </a:r>
                <a:r>
                  <a:rPr lang="en-US" altLang="zh-CN" sz="24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or</a:t>
                </a:r>
                <a:r>
                  <a:rPr lang="zh-CN" altLang="en-US" sz="24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 </a:t>
                </a:r>
                <a:r>
                  <a:rPr lang="en-US" altLang="zh-CN" sz="24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not</a:t>
                </a:r>
              </a:p>
              <a:p>
                <a:pPr lvl="1">
                  <a:buClr>
                    <a:srgbClr val="E48312"/>
                  </a:buClr>
                </a:pPr>
                <a:endParaRPr lang="en-US" altLang="zh-CN" dirty="0"/>
              </a:p>
              <a:p>
                <a:r>
                  <a:rPr lang="en-US" altLang="zh-CN" dirty="0"/>
                  <a:t>Learning-based</a:t>
                </a:r>
                <a:endParaRPr lang="zh-CN" altLang="en-US" dirty="0"/>
              </a:p>
              <a:p>
                <a:pPr lvl="1">
                  <a:buClr>
                    <a:srgbClr val="E48312"/>
                  </a:buClr>
                </a:pPr>
                <a:r>
                  <a:rPr lang="en-US" altLang="zh-CN" sz="24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Model</a:t>
                </a:r>
                <a:r>
                  <a:rPr lang="zh-CN" altLang="en-US" sz="24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 </a:t>
                </a:r>
                <a:r>
                  <a:rPr lang="en-US" altLang="zh-CN" sz="24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entity</a:t>
                </a:r>
                <a:r>
                  <a:rPr lang="zh-CN" altLang="en-US" sz="24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 </a:t>
                </a:r>
                <a:r>
                  <a:rPr lang="en-US" altLang="zh-CN" sz="24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resolution</a:t>
                </a:r>
                <a:r>
                  <a:rPr lang="zh-CN" altLang="en-US" sz="24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 </a:t>
                </a:r>
                <a:r>
                  <a:rPr lang="en-US" altLang="zh-CN" sz="24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as</a:t>
                </a:r>
                <a:r>
                  <a:rPr lang="zh-CN" altLang="en-US" sz="24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 </a:t>
                </a:r>
                <a:r>
                  <a:rPr lang="en-US" altLang="zh-CN" sz="24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a</a:t>
                </a:r>
                <a:r>
                  <a:rPr lang="zh-CN" altLang="en-US" sz="24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 </a:t>
                </a:r>
                <a:r>
                  <a:rPr lang="en-US" altLang="zh-CN" sz="24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classification</a:t>
                </a:r>
                <a:r>
                  <a:rPr lang="zh-CN" altLang="en-US" sz="24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 </a:t>
                </a:r>
                <a:r>
                  <a:rPr lang="en-US" altLang="zh-CN" sz="24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problem</a:t>
                </a:r>
                <a:endParaRPr lang="zh-CN" altLang="en-US" sz="2400" dirty="0">
                  <a:solidFill>
                    <a:srgbClr val="000000">
                      <a:lumMod val="75000"/>
                      <a:lumOff val="25000"/>
                    </a:srgbClr>
                  </a:solidFill>
                </a:endParaRPr>
              </a:p>
              <a:p>
                <a:pPr marL="201163" lvl="1" indent="0">
                  <a:buClr>
                    <a:srgbClr val="E48312"/>
                  </a:buClr>
                  <a:buNone/>
                </a:pPr>
                <a:endParaRPr lang="zh-CN" altLang="en-US" dirty="0"/>
              </a:p>
              <a:p>
                <a:pPr lvl="1">
                  <a:buClr>
                    <a:srgbClr val="E48312"/>
                  </a:buClr>
                </a:pPr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3"/>
                <a:ext cx="10058400" cy="4614051"/>
              </a:xfrm>
              <a:blipFill>
                <a:blip r:embed="rId3"/>
                <a:stretch>
                  <a:fillRect l="-1135" t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90E90-00BE-6D47-8B23-DA610545AA96}" type="datetime1">
              <a:rPr lang="en-US" smtClean="0"/>
              <a:t>1/17/21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Wang - CMPT 733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40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0CBD672-D9CB-7648-942E-A468AA5E3247}"/>
              </a:ext>
            </a:extLst>
          </p:cNvPr>
          <p:cNvGrpSpPr/>
          <p:nvPr/>
        </p:nvGrpSpPr>
        <p:grpSpPr>
          <a:xfrm>
            <a:off x="8240591" y="4603634"/>
            <a:ext cx="2315882" cy="1586205"/>
            <a:chOff x="2420471" y="5225105"/>
            <a:chExt cx="2315882" cy="1586205"/>
          </a:xfrm>
        </p:grpSpPr>
        <p:cxnSp>
          <p:nvCxnSpPr>
            <p:cNvPr id="10" name="直接连接符 11">
              <a:extLst>
                <a:ext uri="{FF2B5EF4-FFF2-40B4-BE49-F238E27FC236}">
                  <a16:creationId xmlns:a16="http://schemas.microsoft.com/office/drawing/2014/main" id="{0CFD07F3-A87E-7546-B0CD-1DD0351BF99D}"/>
                </a:ext>
              </a:extLst>
            </p:cNvPr>
            <p:cNvCxnSpPr/>
            <p:nvPr/>
          </p:nvCxnSpPr>
          <p:spPr>
            <a:xfrm flipH="1">
              <a:off x="2882485" y="5225105"/>
              <a:ext cx="747177" cy="1586205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1DBF7F0-B731-8E48-9631-AA9A34AF7885}"/>
                </a:ext>
              </a:extLst>
            </p:cNvPr>
            <p:cNvCxnSpPr/>
            <p:nvPr/>
          </p:nvCxnSpPr>
          <p:spPr bwMode="auto">
            <a:xfrm flipV="1">
              <a:off x="2435412" y="5225105"/>
              <a:ext cx="1" cy="1379849"/>
            </a:xfrm>
            <a:prstGeom prst="straightConnector1">
              <a:avLst/>
            </a:prstGeom>
            <a:gradFill rotWithShape="0">
              <a:gsLst>
                <a:gs pos="0">
                  <a:srgbClr val="074EB3"/>
                </a:gs>
                <a:gs pos="100000">
                  <a:srgbClr val="0B3280"/>
                </a:gs>
              </a:gsLst>
              <a:lin ang="5400000" scaled="1"/>
            </a:gradFill>
            <a:ln w="2540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65082B2-BC40-DE43-8D4C-D6AA80408DA9}"/>
                </a:ext>
              </a:extLst>
            </p:cNvPr>
            <p:cNvCxnSpPr/>
            <p:nvPr/>
          </p:nvCxnSpPr>
          <p:spPr bwMode="auto">
            <a:xfrm>
              <a:off x="2420471" y="6611495"/>
              <a:ext cx="2315882" cy="1"/>
            </a:xfrm>
            <a:prstGeom prst="straightConnector1">
              <a:avLst/>
            </a:prstGeom>
            <a:gradFill rotWithShape="0">
              <a:gsLst>
                <a:gs pos="0">
                  <a:srgbClr val="074EB3"/>
                </a:gs>
                <a:gs pos="100000">
                  <a:srgbClr val="0B3280"/>
                </a:gs>
              </a:gsLst>
              <a:lin ang="5400000" scaled="1"/>
            </a:gradFill>
            <a:ln w="2540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0B00F6E-4940-C542-9260-5E1AF9432C18}"/>
                </a:ext>
              </a:extLst>
            </p:cNvPr>
            <p:cNvGrpSpPr/>
            <p:nvPr/>
          </p:nvGrpSpPr>
          <p:grpSpPr>
            <a:xfrm>
              <a:off x="3326166" y="5707456"/>
              <a:ext cx="774413" cy="551192"/>
              <a:chOff x="5719521" y="5458852"/>
              <a:chExt cx="774413" cy="551192"/>
            </a:xfrm>
          </p:grpSpPr>
          <p:sp>
            <p:nvSpPr>
              <p:cNvPr id="20" name="椭圆 6">
                <a:extLst>
                  <a:ext uri="{FF2B5EF4-FFF2-40B4-BE49-F238E27FC236}">
                    <a16:creationId xmlns:a16="http://schemas.microsoft.com/office/drawing/2014/main" id="{3A3F2BC1-55FB-D64D-A34C-6D2C84F6BFF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69526" y="5458852"/>
                <a:ext cx="72008" cy="73152"/>
              </a:xfrm>
              <a:prstGeom prst="ellipse">
                <a:avLst/>
              </a:prstGeom>
              <a:solidFill>
                <a:srgbClr val="3BAED6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6">
                <a:extLst>
                  <a:ext uri="{FF2B5EF4-FFF2-40B4-BE49-F238E27FC236}">
                    <a16:creationId xmlns:a16="http://schemas.microsoft.com/office/drawing/2014/main" id="{195E2B40-8E59-784F-B414-A7BB8FBE5B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21926" y="5513560"/>
                <a:ext cx="72008" cy="73152"/>
              </a:xfrm>
              <a:prstGeom prst="ellipse">
                <a:avLst/>
              </a:prstGeom>
              <a:solidFill>
                <a:srgbClr val="3BAED6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6">
                <a:extLst>
                  <a:ext uri="{FF2B5EF4-FFF2-40B4-BE49-F238E27FC236}">
                    <a16:creationId xmlns:a16="http://schemas.microsoft.com/office/drawing/2014/main" id="{7BF78BE8-EE18-1A49-8988-779F852DEF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83529" y="5611252"/>
                <a:ext cx="72008" cy="73152"/>
              </a:xfrm>
              <a:prstGeom prst="ellipse">
                <a:avLst/>
              </a:prstGeom>
              <a:solidFill>
                <a:srgbClr val="3BAED6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6">
                <a:extLst>
                  <a:ext uri="{FF2B5EF4-FFF2-40B4-BE49-F238E27FC236}">
                    <a16:creationId xmlns:a16="http://schemas.microsoft.com/office/drawing/2014/main" id="{B048E219-D88E-584D-A15B-5BB0415BEC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21926" y="5660098"/>
                <a:ext cx="72008" cy="73152"/>
              </a:xfrm>
              <a:prstGeom prst="ellipse">
                <a:avLst/>
              </a:prstGeom>
              <a:solidFill>
                <a:srgbClr val="3BAED6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6">
                <a:extLst>
                  <a:ext uri="{FF2B5EF4-FFF2-40B4-BE49-F238E27FC236}">
                    <a16:creationId xmlns:a16="http://schemas.microsoft.com/office/drawing/2014/main" id="{6287C821-F76B-C04A-913F-A44E58212F7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91670" y="5733367"/>
                <a:ext cx="72008" cy="73152"/>
              </a:xfrm>
              <a:prstGeom prst="ellipse">
                <a:avLst/>
              </a:prstGeom>
              <a:solidFill>
                <a:srgbClr val="3BAED6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6">
                <a:extLst>
                  <a:ext uri="{FF2B5EF4-FFF2-40B4-BE49-F238E27FC236}">
                    <a16:creationId xmlns:a16="http://schemas.microsoft.com/office/drawing/2014/main" id="{8F70D347-D0CF-7048-84C1-FB63E219A8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61414" y="5586829"/>
                <a:ext cx="72008" cy="73152"/>
              </a:xfrm>
              <a:prstGeom prst="ellipse">
                <a:avLst/>
              </a:prstGeom>
              <a:solidFill>
                <a:srgbClr val="3BAED6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6">
                <a:extLst>
                  <a:ext uri="{FF2B5EF4-FFF2-40B4-BE49-F238E27FC236}">
                    <a16:creationId xmlns:a16="http://schemas.microsoft.com/office/drawing/2014/main" id="{3CEE1FB3-18A0-BA41-8219-27D025B3CC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13785" y="5839200"/>
                <a:ext cx="72008" cy="73152"/>
              </a:xfrm>
              <a:prstGeom prst="ellipse">
                <a:avLst/>
              </a:prstGeom>
              <a:solidFill>
                <a:srgbClr val="3BAED6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6">
                <a:extLst>
                  <a:ext uri="{FF2B5EF4-FFF2-40B4-BE49-F238E27FC236}">
                    <a16:creationId xmlns:a16="http://schemas.microsoft.com/office/drawing/2014/main" id="{CCC9B1C1-E198-4949-A3E7-5E2F33760BE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61414" y="5725226"/>
                <a:ext cx="72008" cy="73152"/>
              </a:xfrm>
              <a:prstGeom prst="ellipse">
                <a:avLst/>
              </a:prstGeom>
              <a:solidFill>
                <a:srgbClr val="3BAED6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6">
                <a:extLst>
                  <a:ext uri="{FF2B5EF4-FFF2-40B4-BE49-F238E27FC236}">
                    <a16:creationId xmlns:a16="http://schemas.microsoft.com/office/drawing/2014/main" id="{940037B1-7921-5A4F-A62E-988C4B32DD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61414" y="5863623"/>
                <a:ext cx="72008" cy="73152"/>
              </a:xfrm>
              <a:prstGeom prst="ellipse">
                <a:avLst/>
              </a:prstGeom>
              <a:solidFill>
                <a:srgbClr val="3BAED6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6">
                <a:extLst>
                  <a:ext uri="{FF2B5EF4-FFF2-40B4-BE49-F238E27FC236}">
                    <a16:creationId xmlns:a16="http://schemas.microsoft.com/office/drawing/2014/main" id="{B6692F20-A535-8445-B116-7CB5DDE505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23017" y="5611252"/>
                <a:ext cx="72008" cy="73152"/>
              </a:xfrm>
              <a:prstGeom prst="ellipse">
                <a:avLst/>
              </a:prstGeom>
              <a:solidFill>
                <a:srgbClr val="3BAED6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6">
                <a:extLst>
                  <a:ext uri="{FF2B5EF4-FFF2-40B4-BE49-F238E27FC236}">
                    <a16:creationId xmlns:a16="http://schemas.microsoft.com/office/drawing/2014/main" id="{0836A22F-0972-6649-9D88-BAB69558DB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76479" y="5611252"/>
                <a:ext cx="72008" cy="73152"/>
              </a:xfrm>
              <a:prstGeom prst="ellipse">
                <a:avLst/>
              </a:prstGeom>
              <a:solidFill>
                <a:srgbClr val="3BAED6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6">
                <a:extLst>
                  <a:ext uri="{FF2B5EF4-FFF2-40B4-BE49-F238E27FC236}">
                    <a16:creationId xmlns:a16="http://schemas.microsoft.com/office/drawing/2014/main" id="{1107ED27-4D5A-AE4F-854A-35DE85EAE8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88145" y="5480996"/>
                <a:ext cx="72008" cy="73152"/>
              </a:xfrm>
              <a:prstGeom prst="ellipse">
                <a:avLst/>
              </a:prstGeom>
              <a:solidFill>
                <a:srgbClr val="3BAED6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6">
                <a:extLst>
                  <a:ext uri="{FF2B5EF4-FFF2-40B4-BE49-F238E27FC236}">
                    <a16:creationId xmlns:a16="http://schemas.microsoft.com/office/drawing/2014/main" id="{B8C508A4-E9FB-C448-BA44-B99C802F434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66030" y="5717085"/>
                <a:ext cx="72008" cy="73152"/>
              </a:xfrm>
              <a:prstGeom prst="ellipse">
                <a:avLst/>
              </a:prstGeom>
              <a:solidFill>
                <a:srgbClr val="3BAED6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6">
                <a:extLst>
                  <a:ext uri="{FF2B5EF4-FFF2-40B4-BE49-F238E27FC236}">
                    <a16:creationId xmlns:a16="http://schemas.microsoft.com/office/drawing/2014/main" id="{A9CFC614-97C2-0940-BE2F-6545860229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52056" y="5472855"/>
                <a:ext cx="72008" cy="73152"/>
              </a:xfrm>
              <a:prstGeom prst="ellipse">
                <a:avLst/>
              </a:prstGeom>
              <a:solidFill>
                <a:srgbClr val="3BAED6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6">
                <a:extLst>
                  <a:ext uri="{FF2B5EF4-FFF2-40B4-BE49-F238E27FC236}">
                    <a16:creationId xmlns:a16="http://schemas.microsoft.com/office/drawing/2014/main" id="{021A7844-AC62-DA43-8119-82E5CDDE0FF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307952" y="5936892"/>
                <a:ext cx="72008" cy="73152"/>
              </a:xfrm>
              <a:prstGeom prst="ellipse">
                <a:avLst/>
              </a:prstGeom>
              <a:solidFill>
                <a:srgbClr val="3BAED6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6">
                <a:extLst>
                  <a:ext uri="{FF2B5EF4-FFF2-40B4-BE49-F238E27FC236}">
                    <a16:creationId xmlns:a16="http://schemas.microsoft.com/office/drawing/2014/main" id="{9F8C25DC-A5BD-2541-AA34-84AB94A693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39299" y="5847341"/>
                <a:ext cx="72008" cy="73152"/>
              </a:xfrm>
              <a:prstGeom prst="ellipse">
                <a:avLst/>
              </a:prstGeom>
              <a:solidFill>
                <a:srgbClr val="3BAED6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6">
                <a:extLst>
                  <a:ext uri="{FF2B5EF4-FFF2-40B4-BE49-F238E27FC236}">
                    <a16:creationId xmlns:a16="http://schemas.microsoft.com/office/drawing/2014/main" id="{D711AADE-DB96-2843-A22C-BF5ACD6DA6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57918" y="5747370"/>
                <a:ext cx="72008" cy="73152"/>
              </a:xfrm>
              <a:prstGeom prst="ellipse">
                <a:avLst/>
              </a:prstGeom>
              <a:solidFill>
                <a:srgbClr val="3BAED6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6">
                <a:extLst>
                  <a:ext uri="{FF2B5EF4-FFF2-40B4-BE49-F238E27FC236}">
                    <a16:creationId xmlns:a16="http://schemas.microsoft.com/office/drawing/2014/main" id="{F758C914-EB3A-014E-9672-2E1E964F53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19521" y="5845062"/>
                <a:ext cx="72008" cy="73152"/>
              </a:xfrm>
              <a:prstGeom prst="ellipse">
                <a:avLst/>
              </a:prstGeom>
              <a:solidFill>
                <a:srgbClr val="3BAED6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6">
                <a:extLst>
                  <a:ext uri="{FF2B5EF4-FFF2-40B4-BE49-F238E27FC236}">
                    <a16:creationId xmlns:a16="http://schemas.microsoft.com/office/drawing/2014/main" id="{F23F8CB5-5545-7A47-BF13-ACAD095507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57918" y="5893908"/>
                <a:ext cx="72008" cy="73152"/>
              </a:xfrm>
              <a:prstGeom prst="ellipse">
                <a:avLst/>
              </a:prstGeom>
              <a:solidFill>
                <a:srgbClr val="3BAED6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127A3B4-9C29-A840-8B94-CE1F582F6367}"/>
                </a:ext>
              </a:extLst>
            </p:cNvPr>
            <p:cNvGrpSpPr/>
            <p:nvPr/>
          </p:nvGrpSpPr>
          <p:grpSpPr>
            <a:xfrm>
              <a:off x="2829565" y="5719180"/>
              <a:ext cx="381366" cy="211549"/>
              <a:chOff x="5222920" y="5470576"/>
              <a:chExt cx="381366" cy="211549"/>
            </a:xfrm>
          </p:grpSpPr>
          <p:sp>
            <p:nvSpPr>
              <p:cNvPr id="15" name="椭圆 6">
                <a:extLst>
                  <a:ext uri="{FF2B5EF4-FFF2-40B4-BE49-F238E27FC236}">
                    <a16:creationId xmlns:a16="http://schemas.microsoft.com/office/drawing/2014/main" id="{A11A13BC-EBFD-E54D-AB2E-E822172558F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32278" y="5584550"/>
                <a:ext cx="72008" cy="73152"/>
              </a:xfrm>
              <a:prstGeom prst="ellipse">
                <a:avLst/>
              </a:prstGeom>
              <a:solidFill>
                <a:srgbClr val="47CD6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6">
                <a:extLst>
                  <a:ext uri="{FF2B5EF4-FFF2-40B4-BE49-F238E27FC236}">
                    <a16:creationId xmlns:a16="http://schemas.microsoft.com/office/drawing/2014/main" id="{290E411A-52E4-1143-B498-0846D36E43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93881" y="5608973"/>
                <a:ext cx="72008" cy="73152"/>
              </a:xfrm>
              <a:prstGeom prst="ellipse">
                <a:avLst/>
              </a:prstGeom>
              <a:solidFill>
                <a:srgbClr val="47CD6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6">
                <a:extLst>
                  <a:ext uri="{FF2B5EF4-FFF2-40B4-BE49-F238E27FC236}">
                    <a16:creationId xmlns:a16="http://schemas.microsoft.com/office/drawing/2014/main" id="{4CF12864-9B9A-3A41-B893-1D8F80FD5D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47343" y="5608973"/>
                <a:ext cx="72008" cy="73152"/>
              </a:xfrm>
              <a:prstGeom prst="ellipse">
                <a:avLst/>
              </a:prstGeom>
              <a:solidFill>
                <a:srgbClr val="47CD6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6">
                <a:extLst>
                  <a:ext uri="{FF2B5EF4-FFF2-40B4-BE49-F238E27FC236}">
                    <a16:creationId xmlns:a16="http://schemas.microsoft.com/office/drawing/2014/main" id="{81928996-61A2-8946-9658-AE69241DC4C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59009" y="5478717"/>
                <a:ext cx="72008" cy="73152"/>
              </a:xfrm>
              <a:prstGeom prst="ellipse">
                <a:avLst/>
              </a:prstGeom>
              <a:solidFill>
                <a:srgbClr val="47CD6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6">
                <a:extLst>
                  <a:ext uri="{FF2B5EF4-FFF2-40B4-BE49-F238E27FC236}">
                    <a16:creationId xmlns:a16="http://schemas.microsoft.com/office/drawing/2014/main" id="{B9EFB93D-7F34-1A4A-8696-108BFDBCF2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22920" y="5470576"/>
                <a:ext cx="72008" cy="73152"/>
              </a:xfrm>
              <a:prstGeom prst="ellipse">
                <a:avLst/>
              </a:prstGeom>
              <a:solidFill>
                <a:srgbClr val="47CD6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505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3453" y="2898655"/>
            <a:ext cx="7067005" cy="1450757"/>
          </a:xfrm>
        </p:spPr>
        <p:txBody>
          <a:bodyPr>
            <a:normAutofit/>
          </a:bodyPr>
          <a:lstStyle/>
          <a:p>
            <a:r>
              <a:rPr lang="en-US" altLang="zh-CN" sz="6000" dirty="0"/>
              <a:t>Crowdsourcing</a:t>
            </a:r>
            <a:endParaRPr lang="en-US" sz="6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Wang - CMPT 733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41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AEEEC-DF90-C74B-8EA6-DDE5EB537B04}" type="datetime1">
              <a:rPr lang="en-US" smtClean="0"/>
              <a:t>1/17/21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849522" y="5536455"/>
            <a:ext cx="63552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CMPT 884: Human-in-the-loop Data Management (SFU, Fall 2016)</a:t>
            </a:r>
          </a:p>
          <a:p>
            <a:r>
              <a:rPr lang="en-US" dirty="0">
                <a:hlinkClick r:id="rId2"/>
              </a:rPr>
              <a:t>https://sfu-db.github.io/cmpt884-fall16/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6161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Wisdom of Crowds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What</a:t>
            </a:r>
            <a:r>
              <a:rPr lang="zh-CN" altLang="en-US" b="1" dirty="0"/>
              <a:t> </a:t>
            </a:r>
            <a:r>
              <a:rPr lang="en-US" altLang="zh-CN" b="1" dirty="0"/>
              <a:t>does</a:t>
            </a:r>
            <a:r>
              <a:rPr lang="zh-CN" altLang="en-US" b="1" dirty="0"/>
              <a:t> </a:t>
            </a:r>
            <a:r>
              <a:rPr lang="en-US" altLang="zh-CN" b="1" dirty="0"/>
              <a:t>it</a:t>
            </a:r>
            <a:r>
              <a:rPr lang="zh-CN" altLang="en-US" b="1" dirty="0"/>
              <a:t> </a:t>
            </a:r>
            <a:r>
              <a:rPr lang="en-US" altLang="zh-CN" b="1" dirty="0"/>
              <a:t>mean?</a:t>
            </a:r>
            <a:endParaRPr lang="zh-CN" altLang="en-US" b="1" dirty="0"/>
          </a:p>
          <a:p>
            <a:pPr lvl="2"/>
            <a:r>
              <a:rPr lang="en-US" sz="3200" dirty="0">
                <a:latin typeface="Futura Condensed Medium" charset="0"/>
                <a:ea typeface="Futura Condensed Medium" charset="0"/>
                <a:cs typeface="Futura Condensed Medium" charset="0"/>
              </a:rPr>
              <a:t>Two heads are better than one</a:t>
            </a:r>
            <a:endParaRPr lang="en-US" altLang="zh-CN" sz="3200" dirty="0"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endParaRPr lang="en-US" altLang="zh-CN" dirty="0"/>
          </a:p>
          <a:p>
            <a:r>
              <a:rPr lang="en-US" altLang="zh-CN" b="1" dirty="0"/>
              <a:t>Some</a:t>
            </a:r>
            <a:r>
              <a:rPr lang="zh-CN" altLang="en-US" b="1" dirty="0"/>
              <a:t> </a:t>
            </a:r>
            <a:r>
              <a:rPr lang="en-US" altLang="zh-CN" b="1" dirty="0"/>
              <a:t>famous</a:t>
            </a:r>
            <a:r>
              <a:rPr lang="zh-CN" altLang="en-US" b="1" dirty="0"/>
              <a:t> </a:t>
            </a:r>
            <a:r>
              <a:rPr lang="en-US" altLang="zh-CN" b="1" dirty="0"/>
              <a:t>examples</a:t>
            </a:r>
            <a:endParaRPr lang="zh-CN" altLang="en-US" b="1" dirty="0"/>
          </a:p>
          <a:p>
            <a:endParaRPr lang="zh-CN" altLang="en-US" dirty="0"/>
          </a:p>
          <a:p>
            <a:pPr marL="201168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Wang - CMPT 733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431" y="66214"/>
            <a:ext cx="1940146" cy="30169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389" y="4452544"/>
            <a:ext cx="2529672" cy="19035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814" y="4408561"/>
            <a:ext cx="2448884" cy="19915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39"/>
          <a:stretch/>
        </p:blipFill>
        <p:spPr>
          <a:xfrm>
            <a:off x="1405318" y="4408561"/>
            <a:ext cx="1951089" cy="1941084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E846C-E6BB-B343-8EF3-1AF97AC2AB1D}" type="datetime1">
              <a:rPr lang="en-US" smtClean="0"/>
              <a:t>1/17/21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537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Crowdsourcing</a:t>
            </a:r>
            <a:r>
              <a:rPr lang="zh-CN" altLang="en-US" dirty="0"/>
              <a:t> </a:t>
            </a:r>
            <a:r>
              <a:rPr lang="en-US" altLang="zh-CN" dirty="0"/>
              <a:t>Platforms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Wang - CMPT 733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43</a:t>
            </a:fld>
            <a:endParaRPr lang="en-US" dirty="0"/>
          </a:p>
        </p:txBody>
      </p:sp>
      <p:pic>
        <p:nvPicPr>
          <p:cNvPr id="7" name="Picture 6" descr="logo_mobileworks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776" y="2166401"/>
            <a:ext cx="2939383" cy="4462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619" y="2272860"/>
            <a:ext cx="2663220" cy="785650"/>
          </a:xfrm>
          <a:prstGeom prst="rect">
            <a:avLst/>
          </a:prstGeom>
        </p:spPr>
      </p:pic>
      <p:pic>
        <p:nvPicPr>
          <p:cNvPr id="9" name="Picture 8" descr="587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63"/>
          <a:stretch/>
        </p:blipFill>
        <p:spPr>
          <a:xfrm>
            <a:off x="6594867" y="5014682"/>
            <a:ext cx="2249588" cy="766435"/>
          </a:xfrm>
          <a:prstGeom prst="rect">
            <a:avLst/>
          </a:prstGeom>
        </p:spPr>
      </p:pic>
      <p:pic>
        <p:nvPicPr>
          <p:cNvPr id="10" name="Picture 9" descr="logo505.gi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204"/>
          <a:stretch/>
        </p:blipFill>
        <p:spPr>
          <a:xfrm>
            <a:off x="1672380" y="3879994"/>
            <a:ext cx="2883950" cy="675318"/>
          </a:xfrm>
          <a:prstGeom prst="rect">
            <a:avLst/>
          </a:prstGeom>
        </p:spPr>
      </p:pic>
      <p:pic>
        <p:nvPicPr>
          <p:cNvPr id="11" name="Picture 10" descr="Amazon-Mturk-Website-logo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43" b="25952"/>
          <a:stretch/>
        </p:blipFill>
        <p:spPr>
          <a:xfrm>
            <a:off x="3764889" y="2944303"/>
            <a:ext cx="4211837" cy="819814"/>
          </a:xfrm>
          <a:prstGeom prst="rect">
            <a:avLst/>
          </a:prstGeom>
        </p:spPr>
      </p:pic>
      <p:pic>
        <p:nvPicPr>
          <p:cNvPr id="12" name="Picture 11" descr="Samasource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467" y="3798498"/>
            <a:ext cx="3318003" cy="6812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112" y="4822985"/>
            <a:ext cx="1681554" cy="1297466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D97C-CF96-F94A-B64D-329D0C326ECA}" type="datetime1">
              <a:rPr lang="en-US" smtClean="0"/>
              <a:t>1/17/21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9470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Industrial</a:t>
            </a:r>
            <a:r>
              <a:rPr lang="zh-CN" altLang="en-US" dirty="0"/>
              <a:t> </a:t>
            </a:r>
            <a:r>
              <a:rPr lang="en-US" altLang="zh-CN" dirty="0"/>
              <a:t>Survey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3" y="1884447"/>
            <a:ext cx="6302141" cy="393883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7246" y="6459785"/>
            <a:ext cx="10638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Adam Marcus, Aditya </a:t>
            </a:r>
            <a:r>
              <a:rPr lang="en-US" sz="1600" dirty="0" err="1">
                <a:solidFill>
                  <a:schemeClr val="bg1"/>
                </a:solidFill>
              </a:rPr>
              <a:t>Parameswaran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Crowdsourced</a:t>
            </a:r>
            <a:r>
              <a:rPr lang="en-US" sz="1600" dirty="0">
                <a:solidFill>
                  <a:schemeClr val="bg1"/>
                </a:solidFill>
              </a:rPr>
              <a:t> Data Management: Industry and Academic Perspectives. FTDB 2015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5" t="26009" r="15456" b="25933"/>
          <a:stretch/>
        </p:blipFill>
        <p:spPr>
          <a:xfrm>
            <a:off x="7787778" y="2090286"/>
            <a:ext cx="1719188" cy="7562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9" t="25572" r="4388" b="17280"/>
          <a:stretch/>
        </p:blipFill>
        <p:spPr>
          <a:xfrm>
            <a:off x="6801854" y="5309937"/>
            <a:ext cx="1957136" cy="4491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708" y="4234881"/>
            <a:ext cx="1955380" cy="4223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890" y="284834"/>
            <a:ext cx="2230521" cy="5896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05" b="32289"/>
          <a:stretch/>
        </p:blipFill>
        <p:spPr>
          <a:xfrm>
            <a:off x="10015640" y="4422158"/>
            <a:ext cx="1882295" cy="6419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948" y="3415891"/>
            <a:ext cx="1573463" cy="59903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088" y="5139549"/>
            <a:ext cx="2767838" cy="7553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391" y="3179437"/>
            <a:ext cx="1938747" cy="73143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391" y="792251"/>
            <a:ext cx="2743200" cy="584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052" y="2402227"/>
            <a:ext cx="1793470" cy="69081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71" b="35532"/>
          <a:stretch/>
        </p:blipFill>
        <p:spPr>
          <a:xfrm>
            <a:off x="9663220" y="1524096"/>
            <a:ext cx="2408382" cy="70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2157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Franklin Gothic Heavy" charset="0"/>
                <a:ea typeface="Franklin Gothic Heavy" charset="0"/>
                <a:cs typeface="Franklin Gothic Heavy" charset="0"/>
              </a:rPr>
              <a:t>Amazon</a:t>
            </a:r>
            <a:r>
              <a:rPr lang="zh-CN" altLang="en-US" dirty="0">
                <a:latin typeface="Franklin Gothic Heavy" charset="0"/>
                <a:ea typeface="Franklin Gothic Heavy" charset="0"/>
                <a:cs typeface="Franklin Gothic Heavy" charset="0"/>
              </a:rPr>
              <a:t> </a:t>
            </a:r>
            <a:r>
              <a:rPr lang="en-US" altLang="zh-CN" dirty="0">
                <a:latin typeface="Franklin Gothic Heavy" charset="0"/>
                <a:ea typeface="Franklin Gothic Heavy" charset="0"/>
                <a:cs typeface="Franklin Gothic Heavy" charset="0"/>
              </a:rPr>
              <a:t>Mechanical</a:t>
            </a:r>
            <a:r>
              <a:rPr lang="zh-CN" altLang="en-US" dirty="0">
                <a:latin typeface="Franklin Gothic Heavy" charset="0"/>
                <a:ea typeface="Franklin Gothic Heavy" charset="0"/>
                <a:cs typeface="Franklin Gothic Heavy" charset="0"/>
              </a:rPr>
              <a:t> </a:t>
            </a:r>
            <a:r>
              <a:rPr lang="en-US" altLang="zh-CN" dirty="0">
                <a:latin typeface="Franklin Gothic Heavy" charset="0"/>
                <a:ea typeface="Franklin Gothic Heavy" charset="0"/>
                <a:cs typeface="Franklin Gothic Heavy" charset="0"/>
              </a:rPr>
              <a:t>Turk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Franklin Gothic Heavy" charset="0"/>
                <a:ea typeface="Franklin Gothic Heavy" charset="0"/>
                <a:cs typeface="Franklin Gothic Heavy" charset="0"/>
              </a:rPr>
              <a:t>500K+</a:t>
            </a:r>
            <a:r>
              <a:rPr lang="zh-CN" altLang="en-US" dirty="0">
                <a:latin typeface="Franklin Gothic Heavy" charset="0"/>
                <a:ea typeface="Franklin Gothic Heavy" charset="0"/>
                <a:cs typeface="Franklin Gothic Heavy" charset="0"/>
              </a:rPr>
              <a:t> </a:t>
            </a:r>
            <a:r>
              <a:rPr lang="en-US" altLang="zh-CN" dirty="0">
                <a:latin typeface="Franklin Gothic Heavy" charset="0"/>
                <a:ea typeface="Franklin Gothic Heavy" charset="0"/>
                <a:cs typeface="Franklin Gothic Heavy" charset="0"/>
              </a:rPr>
              <a:t>workers</a:t>
            </a:r>
            <a:r>
              <a:rPr lang="zh-CN" altLang="en-US" dirty="0">
                <a:latin typeface="Franklin Gothic Heavy" charset="0"/>
                <a:ea typeface="Franklin Gothic Heavy" charset="0"/>
                <a:cs typeface="Franklin Gothic Heavy" charset="0"/>
              </a:rPr>
              <a:t>*</a:t>
            </a:r>
            <a:endParaRPr lang="en-US" dirty="0"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Wang - CMPT 733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6143" y="2851663"/>
            <a:ext cx="4878058" cy="28697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56821" y="5977468"/>
            <a:ext cx="353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* </a:t>
            </a:r>
            <a:r>
              <a:rPr lang="en-US" dirty="0"/>
              <a:t>https://</a:t>
            </a:r>
            <a:r>
              <a:rPr lang="en-US" dirty="0" err="1"/>
              <a:t>requester.mturk.com</a:t>
            </a:r>
            <a:r>
              <a:rPr lang="en-US" dirty="0"/>
              <a:t>/tour</a:t>
            </a:r>
          </a:p>
        </p:txBody>
      </p:sp>
      <p:pic>
        <p:nvPicPr>
          <p:cNvPr id="9" name="Picture 4" descr="D:\Research\博士毕业\预答辩\sample_hi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978" y="2703991"/>
            <a:ext cx="4476012" cy="316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6974438" y="4006455"/>
            <a:ext cx="4363552" cy="2216899"/>
            <a:chOff x="6974438" y="4006455"/>
            <a:chExt cx="4363552" cy="2216899"/>
          </a:xfrm>
        </p:grpSpPr>
        <p:grpSp>
          <p:nvGrpSpPr>
            <p:cNvPr id="10" name="Group 9"/>
            <p:cNvGrpSpPr/>
            <p:nvPr/>
          </p:nvGrpSpPr>
          <p:grpSpPr>
            <a:xfrm>
              <a:off x="6974438" y="4006455"/>
              <a:ext cx="4363552" cy="1916826"/>
              <a:chOff x="827584" y="3501008"/>
              <a:chExt cx="7524836" cy="3288060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827584" y="3501008"/>
                <a:ext cx="7524836" cy="32880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39752" y="4064918"/>
                <a:ext cx="4032448" cy="2321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7563" y="4037446"/>
              <a:ext cx="3464737" cy="2185908"/>
            </a:xfrm>
            <a:prstGeom prst="rect">
              <a:avLst/>
            </a:prstGeom>
          </p:spPr>
        </p:pic>
      </p:grp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B8E2-4DBF-AC42-8AC8-34281E79FEF0}" type="datetime1">
              <a:rPr lang="en-US" smtClean="0"/>
              <a:t>1/17/21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87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Cases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CMPT 884 - 2016 Fall - SFU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46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469093" y="1969428"/>
          <a:ext cx="7707563" cy="436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5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6080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Use</a:t>
                      </a:r>
                      <a:r>
                        <a:rPr lang="zh-CN" altLang="en-US" sz="2800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 </a:t>
                      </a:r>
                      <a:r>
                        <a:rPr lang="en-US" altLang="zh-CN" sz="2800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Cases</a:t>
                      </a:r>
                      <a:endParaRPr lang="en-US" sz="2800" dirty="0"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# Participants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608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12</a:t>
                      </a:r>
                      <a:endParaRPr 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0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Entity resolution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6</a:t>
                      </a:r>
                      <a:endParaRPr 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0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Data cleaning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5</a:t>
                      </a:r>
                      <a:endParaRPr 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6080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Ranking</a:t>
                      </a:r>
                      <a:endParaRPr 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5</a:t>
                      </a:r>
                      <a:endParaRPr 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60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Spam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5</a:t>
                      </a:r>
                      <a:endParaRPr 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608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Data extraction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5</a:t>
                      </a:r>
                      <a:endParaRPr 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608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Text generation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utura Medium" charset="0"/>
                          <a:ea typeface="Futura Medium" charset="0"/>
                          <a:cs typeface="Futura Medium" charset="0"/>
                        </a:rPr>
                        <a:t>5</a:t>
                      </a:r>
                      <a:endParaRPr 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Futura Medium" charset="0"/>
                        <a:ea typeface="Futura Medium" charset="0"/>
                        <a:cs typeface="Futura Medium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35019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-238000"/>
            <a:ext cx="11094720" cy="1450757"/>
          </a:xfrm>
        </p:spPr>
        <p:txBody>
          <a:bodyPr>
            <a:normAutofit/>
          </a:bodyPr>
          <a:lstStyle/>
          <a:p>
            <a:r>
              <a:rPr lang="en-US" altLang="zh-CN" dirty="0"/>
              <a:t>Crowdsourcing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zh-CN" altLang="en-US" dirty="0">
                <a:sym typeface="Wingdings"/>
              </a:rPr>
              <a:t>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5012266"/>
          </a:xfrm>
        </p:spPr>
        <p:txBody>
          <a:bodyPr>
            <a:normAutofit/>
          </a:bodyPr>
          <a:lstStyle/>
          <a:p>
            <a:r>
              <a:rPr lang="en-US" altLang="zh-CN" b="1" dirty="0"/>
              <a:t>What</a:t>
            </a:r>
            <a:r>
              <a:rPr lang="zh-CN" altLang="en-US" b="1" dirty="0"/>
              <a:t> </a:t>
            </a:r>
            <a:r>
              <a:rPr lang="en-US" altLang="zh-CN" b="1" dirty="0"/>
              <a:t>if</a:t>
            </a:r>
            <a:r>
              <a:rPr lang="zh-CN" altLang="en-US" b="1" dirty="0"/>
              <a:t> </a:t>
            </a:r>
            <a:r>
              <a:rPr lang="en-US" altLang="zh-CN" b="1" dirty="0"/>
              <a:t>your</a:t>
            </a:r>
            <a:r>
              <a:rPr lang="zh-CN" altLang="en-US" b="1" dirty="0"/>
              <a:t> </a:t>
            </a:r>
            <a:r>
              <a:rPr lang="en-US" altLang="zh-CN" b="1" dirty="0"/>
              <a:t>data</a:t>
            </a:r>
            <a:r>
              <a:rPr lang="zh-CN" altLang="en-US" b="1" dirty="0"/>
              <a:t> </a:t>
            </a:r>
            <a:r>
              <a:rPr lang="en-US" altLang="zh-CN" b="1" dirty="0"/>
              <a:t>is</a:t>
            </a:r>
            <a:r>
              <a:rPr lang="zh-CN" altLang="en-US" b="1" dirty="0"/>
              <a:t> </a:t>
            </a:r>
            <a:r>
              <a:rPr lang="en-US" altLang="zh-CN" b="1" dirty="0"/>
              <a:t>confidential?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E.g.,</a:t>
            </a:r>
            <a:r>
              <a:rPr lang="zh-CN" altLang="en-US" dirty="0"/>
              <a:t> </a:t>
            </a:r>
            <a:r>
              <a:rPr lang="en-US" altLang="zh-CN" dirty="0"/>
              <a:t>Medical</a:t>
            </a:r>
            <a:r>
              <a:rPr lang="zh-CN" altLang="en-US" dirty="0"/>
              <a:t> </a:t>
            </a:r>
            <a:r>
              <a:rPr lang="en-US" altLang="zh-CN" dirty="0"/>
              <a:t>Data,</a:t>
            </a:r>
            <a:r>
              <a:rPr lang="zh-CN" altLang="en-US" dirty="0"/>
              <a:t> </a:t>
            </a:r>
            <a:r>
              <a:rPr lang="en-US" altLang="zh-CN" dirty="0"/>
              <a:t>Customer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endParaRPr lang="en-US" dirty="0"/>
          </a:p>
          <a:p>
            <a:pPr marL="201168" lvl="1" indent="0">
              <a:buNone/>
            </a:pPr>
            <a:r>
              <a:rPr lang="en-US" altLang="zh-CN" b="1" dirty="0"/>
              <a:t>Internal</a:t>
            </a:r>
            <a:r>
              <a:rPr lang="zh-CN" altLang="en-US" b="1" dirty="0"/>
              <a:t> </a:t>
            </a:r>
            <a:r>
              <a:rPr lang="en-US" altLang="zh-CN" b="1" dirty="0"/>
              <a:t>Crowdsourcing</a:t>
            </a:r>
            <a:r>
              <a:rPr lang="zh-CN" altLang="en-US" b="1" dirty="0"/>
              <a:t> </a:t>
            </a:r>
            <a:r>
              <a:rPr lang="en-US" altLang="zh-CN" b="1" dirty="0"/>
              <a:t>Platform</a:t>
            </a:r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Wang - CMPT 733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47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76D3B-2521-0548-B966-C294079BAC32}" type="datetime1">
              <a:rPr lang="en-US" smtClean="0"/>
              <a:t>1/17/21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38"/>
          <a:stretch/>
        </p:blipFill>
        <p:spPr>
          <a:xfrm>
            <a:off x="2333415" y="4245957"/>
            <a:ext cx="6286499" cy="189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6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01100"/>
            <a:ext cx="11094720" cy="1450757"/>
          </a:xfrm>
        </p:spPr>
        <p:txBody>
          <a:bodyPr>
            <a:normAutofit/>
          </a:bodyPr>
          <a:lstStyle/>
          <a:p>
            <a:r>
              <a:rPr lang="en-US" altLang="zh-CN" dirty="0"/>
              <a:t>Crowdsourcing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zh-CN" altLang="en-US" dirty="0">
                <a:sym typeface="Wingdings"/>
              </a:rPr>
              <a:t>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5012266"/>
          </a:xfrm>
        </p:spPr>
        <p:txBody>
          <a:bodyPr>
            <a:normAutofit/>
          </a:bodyPr>
          <a:lstStyle/>
          <a:p>
            <a:r>
              <a:rPr lang="en-US" altLang="zh-CN" b="1" dirty="0"/>
              <a:t>What</a:t>
            </a:r>
            <a:r>
              <a:rPr lang="zh-CN" altLang="en-US" b="1" dirty="0"/>
              <a:t> </a:t>
            </a:r>
            <a:r>
              <a:rPr lang="en-US" altLang="zh-CN" b="1" dirty="0"/>
              <a:t>if</a:t>
            </a:r>
            <a:r>
              <a:rPr lang="zh-CN" altLang="en-US" b="1" dirty="0"/>
              <a:t> </a:t>
            </a:r>
            <a:r>
              <a:rPr lang="en-US" altLang="zh-CN" b="1" dirty="0"/>
              <a:t>your</a:t>
            </a:r>
            <a:r>
              <a:rPr lang="zh-CN" altLang="en-US" b="1" dirty="0"/>
              <a:t> </a:t>
            </a:r>
            <a:r>
              <a:rPr lang="en-US" altLang="zh-CN" b="1" dirty="0"/>
              <a:t>data</a:t>
            </a:r>
            <a:r>
              <a:rPr lang="zh-CN" altLang="en-US" b="1" dirty="0"/>
              <a:t> </a:t>
            </a:r>
            <a:r>
              <a:rPr lang="en-US" altLang="zh-CN" b="1" dirty="0"/>
              <a:t>is</a:t>
            </a:r>
            <a:r>
              <a:rPr lang="zh-CN" altLang="en-US" b="1" dirty="0"/>
              <a:t> </a:t>
            </a:r>
            <a:r>
              <a:rPr lang="en-US" altLang="zh-CN" b="1" dirty="0"/>
              <a:t>so</a:t>
            </a:r>
            <a:r>
              <a:rPr lang="zh-CN" altLang="en-US" b="1" dirty="0"/>
              <a:t> </a:t>
            </a:r>
            <a:r>
              <a:rPr lang="en-US" altLang="zh-CN" b="1" dirty="0"/>
              <a:t>big?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E.g.,</a:t>
            </a:r>
            <a:r>
              <a:rPr lang="zh-CN" altLang="en-US" dirty="0"/>
              <a:t> </a:t>
            </a:r>
            <a:r>
              <a:rPr lang="en-US" altLang="zh-CN" dirty="0"/>
              <a:t>Label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10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million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images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2">
              <a:buSzPct val="80000"/>
              <a:buFont typeface="Wingdings" charset="2"/>
              <a:buChar char="Ø"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Wang - CMPT 733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48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76D3B-2521-0548-B966-C294079BAC32}" type="datetime1">
              <a:rPr lang="en-US" smtClean="0"/>
              <a:t>1/17/21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53143" y="101101"/>
            <a:ext cx="11315699" cy="6007992"/>
          </a:xfrm>
          <a:prstGeom prst="rect">
            <a:avLst/>
          </a:prstGeom>
          <a:solidFill>
            <a:srgbClr val="FFFFFF">
              <a:alpha val="88235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833453" y="2931312"/>
            <a:ext cx="7067005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Futura Medium" charset="0"/>
                <a:ea typeface="Futura Medium" charset="0"/>
                <a:cs typeface="Futura Medium" charset="0"/>
              </a:defRPr>
            </a:lvl1pPr>
          </a:lstStyle>
          <a:p>
            <a:r>
              <a:rPr lang="en-US" altLang="zh-CN" dirty="0"/>
              <a:t>Active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536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Active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Wang - CMPT 733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51" y="2625372"/>
            <a:ext cx="4419600" cy="2984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280" y="2587272"/>
            <a:ext cx="4343400" cy="30226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850307" y="2895194"/>
            <a:ext cx="122344" cy="2383679"/>
          </a:xfrm>
          <a:prstGeom prst="line">
            <a:avLst/>
          </a:prstGeom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3881120" cy="605366"/>
          </a:xfrm>
        </p:spPr>
        <p:txBody>
          <a:bodyPr>
            <a:normAutofit fontScale="92500"/>
          </a:bodyPr>
          <a:lstStyle/>
          <a:p>
            <a:r>
              <a:rPr lang="en-US" altLang="zh-CN" dirty="0"/>
              <a:t>Supervised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</a:p>
          <a:p>
            <a:endParaRPr lang="en-US" dirty="0"/>
          </a:p>
          <a:p>
            <a:endParaRPr lang="en-US" altLang="zh-CN" dirty="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7760296" y="1845734"/>
            <a:ext cx="3881120" cy="6053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Active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6233894" y="1997317"/>
            <a:ext cx="0" cy="4224677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3617F-C48F-3147-97DB-D7D65515934C}" type="datetime1">
              <a:rPr lang="en-US" smtClean="0"/>
              <a:t>1/17/21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75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DE348-C49E-504E-8328-5B5C06B61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defTabSz="914377">
              <a:lnSpc>
                <a:spcPct val="85000"/>
              </a:lnSpc>
            </a:pPr>
            <a:r>
              <a:rPr lang="en-US" altLang="zh-CN" sz="5400" b="1" spc="-51" dirty="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ExtraBold" charset="0"/>
                <a:cs typeface="Futura Condensed ExtraBold" charset="0"/>
              </a:rPr>
              <a:t>Human-in-the-loop</a:t>
            </a:r>
            <a:r>
              <a:rPr lang="zh-CN" altLang="en-US" sz="5400" b="1" spc="-51" dirty="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ExtraBold" charset="0"/>
                <a:cs typeface="Futura Condensed ExtraBold" charset="0"/>
              </a:rPr>
              <a:t> </a:t>
            </a:r>
            <a:r>
              <a:rPr lang="en-US" altLang="zh-CN" sz="5400" b="1" spc="-51" dirty="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ExtraBold" charset="0"/>
                <a:cs typeface="Futura Condensed ExtraBold" charset="0"/>
              </a:rPr>
              <a:t>Data</a:t>
            </a:r>
            <a:r>
              <a:rPr lang="zh-CN" altLang="en-US" sz="5400" b="1" spc="-51" dirty="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ExtraBold" charset="0"/>
                <a:cs typeface="Futura Condensed ExtraBold" charset="0"/>
              </a:rPr>
              <a:t> </a:t>
            </a:r>
            <a:r>
              <a:rPr lang="en-US" altLang="zh-CN" sz="5400" b="1" spc="-51" dirty="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ExtraBold" charset="0"/>
                <a:cs typeface="Futura Condensed ExtraBold" charset="0"/>
              </a:rPr>
              <a:t>Preparation</a:t>
            </a:r>
            <a:endParaRPr lang="en-US" sz="5400" b="1" spc="-51" dirty="0">
              <a:solidFill>
                <a:schemeClr val="tx1">
                  <a:lumMod val="75000"/>
                  <a:lumOff val="25000"/>
                </a:schemeClr>
              </a:solidFill>
              <a:latin typeface="Futura Condensed ExtraBold" charset="0"/>
              <a:cs typeface="Futura Condensed ExtraBold" charset="0"/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1B8255F5-C395-CB49-8190-AD9764A276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4960" y="1821948"/>
            <a:ext cx="8404139" cy="3214104"/>
          </a:xfr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Directions</a:t>
            </a:r>
          </a:p>
          <a:p>
            <a:pPr marL="180000" indent="-3600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400" b="0" dirty="0"/>
              <a:t>Spreadsheet</a:t>
            </a:r>
            <a:r>
              <a:rPr lang="zh-CN" altLang="en-US" sz="2400" b="0" dirty="0"/>
              <a:t> </a:t>
            </a:r>
            <a:r>
              <a:rPr lang="en-US" altLang="zh-CN" sz="2400" b="0" dirty="0"/>
              <a:t>GUI</a:t>
            </a:r>
          </a:p>
          <a:p>
            <a:pPr marL="180000" indent="-3600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400" b="0" dirty="0"/>
              <a:t>Workflow</a:t>
            </a:r>
            <a:r>
              <a:rPr lang="zh-CN" altLang="en-US" sz="2400" b="0" dirty="0"/>
              <a:t> </a:t>
            </a:r>
            <a:r>
              <a:rPr lang="en-US" altLang="zh-CN" sz="2400" b="0" dirty="0"/>
              <a:t>GUI</a:t>
            </a:r>
          </a:p>
          <a:p>
            <a:pPr marL="180000" indent="-3600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400" b="0" dirty="0"/>
              <a:t>Notebook</a:t>
            </a:r>
            <a:r>
              <a:rPr lang="zh-CN" altLang="en-US" sz="2400" b="0" dirty="0"/>
              <a:t> </a:t>
            </a:r>
            <a:r>
              <a:rPr lang="en-US" altLang="zh-CN" sz="2400" b="0" dirty="0"/>
              <a:t>GUI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80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F0C3CA45-00E5-BD4C-B8C0-DC6088D42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45E0C454-F75C-A944-8BC1-78DA56BBB239}" type="slidenum">
              <a:rPr lang="en-US">
                <a:latin typeface="Calibri" panose="020F0502020204030204"/>
              </a:rPr>
              <a:pPr defTabSz="914400"/>
              <a:t>5</a:t>
            </a:fld>
            <a:endParaRPr lang="en-US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22893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921288"/>
            <a:ext cx="3881120" cy="677768"/>
          </a:xfrm>
        </p:spPr>
        <p:txBody>
          <a:bodyPr>
            <a:normAutofit fontScale="92500"/>
          </a:bodyPr>
          <a:lstStyle/>
          <a:p>
            <a:r>
              <a:rPr lang="en-US" altLang="zh-CN" dirty="0"/>
              <a:t>Supervised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</a:p>
          <a:p>
            <a:endParaRPr lang="en-US" dirty="0"/>
          </a:p>
          <a:p>
            <a:endParaRPr lang="en-US" altLang="zh-C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Wang - CMPT 733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50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22823" y="3501964"/>
            <a:ext cx="914400" cy="2608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Data</a:t>
            </a: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27519" y="3486973"/>
            <a:ext cx="914400" cy="26232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Labeled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Data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5-Point Star 11"/>
          <p:cNvSpPr/>
          <p:nvPr/>
        </p:nvSpPr>
        <p:spPr>
          <a:xfrm>
            <a:off x="4889709" y="4472314"/>
            <a:ext cx="549212" cy="569626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981251" y="3541545"/>
            <a:ext cx="914400" cy="26044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Data</a:t>
            </a: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986255" y="3439153"/>
            <a:ext cx="914400" cy="5696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Labeled</a:t>
            </a:r>
          </a:p>
          <a:p>
            <a:pPr algn="ctr"/>
            <a:r>
              <a:rPr lang="en-US" altLang="zh-CN" dirty="0"/>
              <a:t>Data</a:t>
            </a:r>
            <a:endParaRPr lang="en-US" dirty="0"/>
          </a:p>
        </p:txBody>
      </p:sp>
      <p:sp>
        <p:nvSpPr>
          <p:cNvPr id="18" name="5-Point Star 17"/>
          <p:cNvSpPr/>
          <p:nvPr/>
        </p:nvSpPr>
        <p:spPr>
          <a:xfrm>
            <a:off x="10785068" y="4557454"/>
            <a:ext cx="549212" cy="569626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200723" y="4806109"/>
            <a:ext cx="756920" cy="749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4126043" y="4806108"/>
            <a:ext cx="702780" cy="749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8058112" y="3723966"/>
            <a:ext cx="839243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rot="10800000" flipV="1">
            <a:off x="8058112" y="5198042"/>
            <a:ext cx="3022038" cy="706208"/>
          </a:xfrm>
          <a:prstGeom prst="bentConnector3">
            <a:avLst>
              <a:gd name="adj1" fmla="val 831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17" idx="3"/>
          </p:cNvCxnSpPr>
          <p:nvPr/>
        </p:nvCxnSpPr>
        <p:spPr>
          <a:xfrm>
            <a:off x="9900655" y="3723967"/>
            <a:ext cx="1159019" cy="771378"/>
          </a:xfrm>
          <a:prstGeom prst="bentConnector3">
            <a:avLst>
              <a:gd name="adj1" fmla="val 100405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2"/>
          <p:cNvSpPr txBox="1">
            <a:spLocks/>
          </p:cNvSpPr>
          <p:nvPr/>
        </p:nvSpPr>
        <p:spPr>
          <a:xfrm>
            <a:off x="7453160" y="1908369"/>
            <a:ext cx="3881120" cy="53053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Active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279267" y="4705578"/>
            <a:ext cx="937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295981" y="4673348"/>
            <a:ext cx="937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Model</a:t>
            </a:r>
            <a:endParaRPr lang="en-US"/>
          </a:p>
        </p:txBody>
      </p:sp>
      <p:cxnSp>
        <p:nvCxnSpPr>
          <p:cNvPr id="60" name="Straight Connector 59"/>
          <p:cNvCxnSpPr/>
          <p:nvPr/>
        </p:nvCxnSpPr>
        <p:spPr>
          <a:xfrm>
            <a:off x="6233894" y="1997317"/>
            <a:ext cx="0" cy="4224677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F0DD-4DCB-ED48-B1C6-2301A8630848}" type="datetime1">
              <a:rPr lang="en-US" smtClean="0"/>
              <a:t>1/17/21</a:t>
            </a:fld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8986058" y="3439154"/>
            <a:ext cx="914400" cy="11479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Labeled</a:t>
            </a:r>
          </a:p>
          <a:p>
            <a:pPr algn="ctr"/>
            <a:r>
              <a:rPr lang="en-US" altLang="zh-CN" dirty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41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1" grpId="0" animBg="1"/>
      <p:bldP spid="12" grpId="0" animBg="1"/>
      <p:bldP spid="16" grpId="0" animBg="1"/>
      <p:bldP spid="17" grpId="0" animBg="1"/>
      <p:bldP spid="18" grpId="0" animBg="1"/>
      <p:bldP spid="37" grpId="0"/>
      <p:bldP spid="43" grpId="0"/>
      <p:bldP spid="44" grpId="0"/>
      <p:bldP spid="2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Query</a:t>
            </a:r>
            <a:r>
              <a:rPr lang="zh-CN" altLang="en-US" dirty="0"/>
              <a:t> </a:t>
            </a:r>
            <a:r>
              <a:rPr lang="en-US" altLang="zh-CN" dirty="0"/>
              <a:t>Strategy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9826534" cy="4326466"/>
          </a:xfrm>
        </p:spPr>
        <p:txBody>
          <a:bodyPr>
            <a:normAutofit/>
          </a:bodyPr>
          <a:lstStyle/>
          <a:p>
            <a:r>
              <a:rPr lang="en-US" altLang="zh-CN" b="1" dirty="0"/>
              <a:t>Which</a:t>
            </a:r>
            <a:r>
              <a:rPr lang="zh-CN" altLang="en-US" b="1" dirty="0"/>
              <a:t> </a:t>
            </a:r>
            <a:r>
              <a:rPr lang="en-US" altLang="zh-CN" b="1" dirty="0"/>
              <a:t>data</a:t>
            </a:r>
            <a:r>
              <a:rPr lang="zh-CN" altLang="en-US" b="1" dirty="0"/>
              <a:t> </a:t>
            </a:r>
            <a:r>
              <a:rPr lang="en-US" altLang="zh-CN" b="1" dirty="0"/>
              <a:t>points</a:t>
            </a:r>
            <a:r>
              <a:rPr lang="zh-CN" altLang="en-US" b="1" dirty="0"/>
              <a:t> </a:t>
            </a:r>
            <a:r>
              <a:rPr lang="en-US" altLang="zh-CN" b="1" dirty="0"/>
              <a:t>should</a:t>
            </a:r>
            <a:r>
              <a:rPr lang="zh-CN" altLang="en-US" b="1" dirty="0"/>
              <a:t> </a:t>
            </a:r>
            <a:r>
              <a:rPr lang="en-US" altLang="zh-CN" b="1" dirty="0"/>
              <a:t>be</a:t>
            </a:r>
            <a:r>
              <a:rPr lang="zh-CN" altLang="en-US" b="1" dirty="0"/>
              <a:t> </a:t>
            </a:r>
            <a:r>
              <a:rPr lang="en-US" altLang="zh-CN" b="1" dirty="0"/>
              <a:t>labeled?</a:t>
            </a:r>
          </a:p>
          <a:p>
            <a:pPr lvl="1"/>
            <a:r>
              <a:rPr lang="en-US" altLang="zh-CN" dirty="0"/>
              <a:t>Uncertain</a:t>
            </a:r>
            <a:r>
              <a:rPr lang="zh-CN" altLang="en-US" dirty="0"/>
              <a:t> </a:t>
            </a:r>
            <a:r>
              <a:rPr lang="en-US" altLang="zh-CN" dirty="0"/>
              <a:t>Sampling</a:t>
            </a:r>
          </a:p>
          <a:p>
            <a:pPr lvl="1"/>
            <a:r>
              <a:rPr lang="en-US" altLang="zh-CN" dirty="0"/>
              <a:t>Query-By-Committee</a:t>
            </a:r>
          </a:p>
          <a:p>
            <a:pPr lvl="1"/>
            <a:r>
              <a:rPr lang="en-US" altLang="zh-CN" dirty="0"/>
              <a:t>Expected</a:t>
            </a:r>
            <a:r>
              <a:rPr lang="zh-CN" altLang="en-US" dirty="0"/>
              <a:t> </a:t>
            </a:r>
            <a:r>
              <a:rPr lang="en-US" altLang="zh-CN" dirty="0"/>
              <a:t>Error</a:t>
            </a:r>
            <a:r>
              <a:rPr lang="zh-CN" altLang="en-US" dirty="0"/>
              <a:t> </a:t>
            </a:r>
            <a:r>
              <a:rPr lang="en-US" altLang="zh-CN" dirty="0"/>
              <a:t>Reduction</a:t>
            </a:r>
          </a:p>
          <a:p>
            <a:pPr lvl="1"/>
            <a:r>
              <a:rPr lang="en-US" altLang="zh-CN" dirty="0"/>
              <a:t>Expected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Change</a:t>
            </a:r>
          </a:p>
          <a:p>
            <a:pPr lvl="1"/>
            <a:r>
              <a:rPr lang="en-US" altLang="zh-CN" dirty="0"/>
              <a:t>Variance</a:t>
            </a:r>
            <a:r>
              <a:rPr lang="zh-CN" altLang="en-US" dirty="0"/>
              <a:t> </a:t>
            </a:r>
            <a:r>
              <a:rPr lang="en-US" altLang="zh-CN" dirty="0"/>
              <a:t>Reduction</a:t>
            </a:r>
          </a:p>
          <a:p>
            <a:pPr lvl="1"/>
            <a:r>
              <a:rPr lang="en-US" altLang="zh-CN" dirty="0"/>
              <a:t>Density-Weighted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Wang - CMPT 733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51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02544" y="5802868"/>
            <a:ext cx="1139008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rgbClr val="000000"/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Settles, Burr. "Active learning literature survey." University of Wisconsin, Madison 52.55-66 (2010): 11.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04A22-7BDE-DD46-83EE-CCD1E55C3AF7}" type="datetime1">
              <a:rPr lang="en-US" smtClean="0"/>
              <a:t>1/17/21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1236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Uncertain</a:t>
            </a:r>
            <a:r>
              <a:rPr lang="zh-CN" altLang="en-US" dirty="0"/>
              <a:t> </a:t>
            </a:r>
            <a:r>
              <a:rPr lang="en-US" altLang="zh-CN" dirty="0"/>
              <a:t>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614051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Pick</a:t>
            </a:r>
            <a:r>
              <a:rPr lang="zh-CN" altLang="en-US" dirty="0"/>
              <a:t> </a:t>
            </a:r>
            <a:r>
              <a:rPr lang="en-US" altLang="zh-CN" dirty="0"/>
              <a:t>up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uncertain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points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label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Logistic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</a:p>
          <a:p>
            <a:pPr lvl="1"/>
            <a:r>
              <a:rPr lang="en-US" dirty="0" err="1"/>
              <a:t>predict_proba</a:t>
            </a:r>
            <a:r>
              <a:rPr lang="en-US" dirty="0"/>
              <a:t>(X)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Jiannan Wang - CMPT 733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080" y="2307555"/>
            <a:ext cx="4343400" cy="3022600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8089900" y="3975100"/>
            <a:ext cx="914400" cy="612648"/>
          </a:xfrm>
          <a:prstGeom prst="wedgeRoundRectCallout">
            <a:avLst>
              <a:gd name="adj1" fmla="val -144444"/>
              <a:gd name="adj2" fmla="val 4457"/>
              <a:gd name="adj3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98%</a:t>
            </a:r>
            <a:endParaRPr lang="en-US"/>
          </a:p>
        </p:txBody>
      </p:sp>
      <p:sp>
        <p:nvSpPr>
          <p:cNvPr id="9" name="Rounded Rectangular Callout 8"/>
          <p:cNvSpPr/>
          <p:nvPr/>
        </p:nvSpPr>
        <p:spPr>
          <a:xfrm>
            <a:off x="6097587" y="1845734"/>
            <a:ext cx="914400" cy="612648"/>
          </a:xfrm>
          <a:prstGeom prst="wedgeRoundRectCallout">
            <a:avLst>
              <a:gd name="adj1" fmla="val -111111"/>
              <a:gd name="adj2" fmla="val 120543"/>
              <a:gd name="adj3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52%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03805-02FC-4041-8928-058D1E325389}" type="datetime1">
              <a:rPr lang="en-US" smtClean="0"/>
              <a:t>1/17/21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92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4985" y="0"/>
            <a:ext cx="10561320" cy="1450757"/>
          </a:xfrm>
        </p:spPr>
        <p:txBody>
          <a:bodyPr>
            <a:normAutofit/>
          </a:bodyPr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A8410-0500-544F-B79F-FB0072154FA8}" type="datetime1">
              <a:rPr lang="en-US" smtClean="0"/>
              <a:t>1/18/21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Jiannan Wang - CMPT 733</a:t>
            </a:r>
            <a:endParaRPr lang="en-US" dirty="0"/>
          </a:p>
        </p:txBody>
      </p:sp>
      <p:sp>
        <p:nvSpPr>
          <p:cNvPr id="7" name="Content Placeholder 6"/>
          <p:cNvSpPr txBox="1">
            <a:spLocks noGrp="1"/>
          </p:cNvSpPr>
          <p:nvPr>
            <p:ph idx="1"/>
          </p:nvPr>
        </p:nvSpPr>
        <p:spPr>
          <a:xfrm>
            <a:off x="1097280" y="1845733"/>
            <a:ext cx="9939688" cy="5435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Clr>
                <a:srgbClr val="E48312"/>
              </a:buClr>
              <a:buNone/>
            </a:pPr>
            <a:r>
              <a:rPr lang="en-US" altLang="zh-CN" sz="3200" b="1" dirty="0"/>
              <a:t>Data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Collection</a:t>
            </a:r>
            <a:endParaRPr lang="zh-CN" altLang="en-US" sz="3200" b="1" dirty="0"/>
          </a:p>
          <a:p>
            <a:pPr lvl="1">
              <a:buClr>
                <a:srgbClr val="E48312"/>
              </a:buClr>
            </a:pPr>
            <a:r>
              <a:rPr lang="en-US" altLang="zh-CN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Where</a:t>
            </a:r>
            <a:r>
              <a:rPr lang="zh-CN" altLang="en-US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to</a:t>
            </a:r>
            <a:r>
              <a:rPr lang="zh-CN" altLang="en-US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collect,</a:t>
            </a:r>
            <a:r>
              <a:rPr lang="zh-CN" altLang="en-US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How</a:t>
            </a:r>
            <a:r>
              <a:rPr lang="zh-CN" altLang="en-US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to</a:t>
            </a:r>
            <a:r>
              <a:rPr lang="zh-CN" altLang="en-US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Collect</a:t>
            </a:r>
            <a:endParaRPr lang="zh-CN" altLang="en-US" sz="2800" dirty="0"/>
          </a:p>
          <a:p>
            <a:pPr marL="0" indent="0">
              <a:buClr>
                <a:srgbClr val="E48312"/>
              </a:buClr>
              <a:buNone/>
            </a:pPr>
            <a:r>
              <a:rPr lang="en-US" altLang="zh-CN" b="1" dirty="0"/>
              <a:t>Data</a:t>
            </a:r>
            <a:r>
              <a:rPr lang="zh-CN" altLang="en-US" b="1" dirty="0"/>
              <a:t> </a:t>
            </a:r>
            <a:r>
              <a:rPr lang="en-US" altLang="zh-CN" b="1" dirty="0"/>
              <a:t>Cleaning</a:t>
            </a:r>
            <a:endParaRPr lang="zh-CN" altLang="en-US" b="1" dirty="0"/>
          </a:p>
          <a:p>
            <a:pPr lvl="1">
              <a:buClr>
                <a:srgbClr val="E48312"/>
              </a:buClr>
            </a:pPr>
            <a:r>
              <a:rPr lang="en-US" altLang="zh-CN" sz="2800" dirty="0"/>
              <a:t>Dirty</a:t>
            </a:r>
            <a:r>
              <a:rPr lang="zh-CN" altLang="en-US" sz="2800" dirty="0"/>
              <a:t> </a:t>
            </a:r>
            <a:r>
              <a:rPr lang="en-US" altLang="zh-CN" sz="2800" dirty="0"/>
              <a:t>Data</a:t>
            </a:r>
            <a:r>
              <a:rPr lang="zh-CN" altLang="en-US" sz="2800" dirty="0"/>
              <a:t> </a:t>
            </a:r>
            <a:r>
              <a:rPr lang="en-US" altLang="zh-CN" sz="2800" dirty="0"/>
              <a:t>Problems,</a:t>
            </a:r>
            <a:r>
              <a:rPr lang="zh-CN" altLang="en-US" sz="2800" dirty="0"/>
              <a:t> </a:t>
            </a:r>
            <a:r>
              <a:rPr lang="en-US" altLang="zh-CN" sz="2800" dirty="0"/>
              <a:t>Data-cleaning</a:t>
            </a:r>
            <a:r>
              <a:rPr lang="zh-CN" altLang="en-US" sz="2800" dirty="0"/>
              <a:t> </a:t>
            </a:r>
            <a:r>
              <a:rPr lang="en-US" altLang="zh-CN" sz="2800" dirty="0"/>
              <a:t>tools</a:t>
            </a:r>
            <a:endParaRPr lang="zh-CN" altLang="en-US" sz="2800" dirty="0"/>
          </a:p>
          <a:p>
            <a:pPr marL="0" indent="0">
              <a:buClr>
                <a:srgbClr val="E48312"/>
              </a:buClr>
              <a:buNone/>
            </a:pPr>
            <a:r>
              <a:rPr lang="en-US" altLang="zh-CN" b="1" dirty="0"/>
              <a:t>Data</a:t>
            </a:r>
            <a:r>
              <a:rPr lang="zh-CN" altLang="en-US" b="1" dirty="0"/>
              <a:t> </a:t>
            </a:r>
            <a:r>
              <a:rPr lang="en-US" altLang="zh-CN" b="1" dirty="0"/>
              <a:t>Integration</a:t>
            </a:r>
            <a:endParaRPr lang="zh-CN" altLang="en-US" b="1" dirty="0"/>
          </a:p>
          <a:p>
            <a:pPr lvl="1">
              <a:buClr>
                <a:srgbClr val="E48312"/>
              </a:buClr>
            </a:pPr>
            <a:r>
              <a:rPr lang="en-US" altLang="zh-CN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Schema</a:t>
            </a:r>
            <a:r>
              <a:rPr lang="zh-CN" altLang="en-US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Mapping,</a:t>
            </a:r>
            <a:r>
              <a:rPr lang="zh-CN" altLang="en-US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Entity</a:t>
            </a:r>
            <a:r>
              <a:rPr lang="zh-CN" altLang="en-US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Resolution,</a:t>
            </a:r>
            <a:r>
              <a:rPr lang="zh-CN" altLang="en-US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Data</a:t>
            </a:r>
            <a:r>
              <a:rPr lang="zh-CN" altLang="en-US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Fusion</a:t>
            </a:r>
          </a:p>
          <a:p>
            <a:pPr marL="0" lvl="0" indent="0">
              <a:buClr>
                <a:srgbClr val="E48312"/>
              </a:buClr>
              <a:buNone/>
            </a:pPr>
            <a:r>
              <a: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Entity</a:t>
            </a:r>
            <a:r>
              <a:rPr lang="zh-CN" altLang="en-US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Resolution</a:t>
            </a:r>
          </a:p>
          <a:p>
            <a:pPr lvl="1">
              <a:buClr>
                <a:srgbClr val="E48312"/>
              </a:buClr>
            </a:pPr>
            <a:r>
              <a:rPr lang="en-US" altLang="zh-CN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Similarity-based,</a:t>
            </a:r>
            <a:r>
              <a:rPr lang="zh-CN" altLang="en-US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Crowdsourcing,</a:t>
            </a:r>
            <a:r>
              <a:rPr lang="zh-CN" altLang="en-US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Active</a:t>
            </a:r>
            <a:r>
              <a:rPr lang="zh-CN" altLang="en-US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Learning</a:t>
            </a:r>
          </a:p>
          <a:p>
            <a:pPr marL="0" lvl="0" indent="0">
              <a:buClr>
                <a:srgbClr val="E48312"/>
              </a:buClr>
              <a:buNone/>
            </a:pPr>
            <a:endParaRPr lang="zh-CN" altLang="en-US" b="1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lvl="1">
              <a:buClr>
                <a:srgbClr val="E48312"/>
              </a:buClr>
            </a:pPr>
            <a:endParaRPr lang="zh-CN" altLang="en-US" sz="2800" dirty="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9E698C-6FF1-3245-9E40-074B51ACC9A9}"/>
              </a:ext>
            </a:extLst>
          </p:cNvPr>
          <p:cNvSpPr txBox="1"/>
          <p:nvPr/>
        </p:nvSpPr>
        <p:spPr>
          <a:xfrm>
            <a:off x="6265645" y="173462"/>
            <a:ext cx="56453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Preppin</a:t>
            </a:r>
            <a:r>
              <a:rPr lang="en-US" sz="2800" b="1" dirty="0"/>
              <a:t>' Data</a:t>
            </a:r>
          </a:p>
          <a:p>
            <a:r>
              <a:rPr lang="en-US" dirty="0"/>
              <a:t>A weekly challenge to help you learn to prepare data and use Tableau Prep</a:t>
            </a:r>
          </a:p>
          <a:p>
            <a:r>
              <a:rPr lang="en-US" dirty="0">
                <a:hlinkClick r:id="rId3"/>
              </a:rPr>
              <a:t>https://preppindata.blogspot.com/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80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6BF232-23A5-4642-9D28-DF0F0FA86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042" y="531024"/>
            <a:ext cx="8789670" cy="695008"/>
          </a:xfrm>
        </p:spPr>
        <p:txBody>
          <a:bodyPr/>
          <a:lstStyle/>
          <a:p>
            <a:pPr defTabSz="914377">
              <a:lnSpc>
                <a:spcPct val="85000"/>
              </a:lnSpc>
            </a:pPr>
            <a:r>
              <a:rPr lang="en-US" altLang="zh-CN" sz="5400" b="1" spc="-51" dirty="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ExtraBold" charset="0"/>
                <a:cs typeface="Futura Condensed ExtraBold" charset="0"/>
              </a:rPr>
              <a:t>Spreadsheet</a:t>
            </a:r>
            <a:r>
              <a:rPr lang="zh-CN" altLang="en-US" sz="5400" b="1" spc="-51" dirty="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ExtraBold" charset="0"/>
                <a:cs typeface="Futura Condensed ExtraBold" charset="0"/>
              </a:rPr>
              <a:t> </a:t>
            </a:r>
            <a:r>
              <a:rPr lang="en-US" altLang="zh-CN" sz="5400" b="1" spc="-51" dirty="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ExtraBold" charset="0"/>
                <a:cs typeface="Futura Condensed ExtraBold" charset="0"/>
              </a:rPr>
              <a:t>GUI</a:t>
            </a:r>
            <a:endParaRPr lang="en-US" sz="5400" b="1" spc="-51" dirty="0">
              <a:solidFill>
                <a:schemeClr val="tx1">
                  <a:lumMod val="75000"/>
                  <a:lumOff val="25000"/>
                </a:schemeClr>
              </a:solidFill>
              <a:latin typeface="Futura Condensed ExtraBold" charset="0"/>
              <a:cs typeface="Futura Condensed ExtraBold" charset="0"/>
            </a:endParaRPr>
          </a:p>
        </p:txBody>
      </p: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D0A3B6B-B224-2143-AF26-8E7595B77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403" y="1509819"/>
            <a:ext cx="9335399" cy="5122801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EC602D-7DC0-3B4C-9FBA-E351BD4513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99" t="26232" r="30980" b="22327"/>
          <a:stretch/>
        </p:blipFill>
        <p:spPr>
          <a:xfrm>
            <a:off x="9591549" y="5486679"/>
            <a:ext cx="1094873" cy="1145941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F435B-3C1A-6842-B099-81A1517D0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45E0C454-F75C-A944-8BC1-78DA56BBB239}" type="slidenum">
              <a:rPr lang="en-US">
                <a:latin typeface="Calibri" panose="020F0502020204030204"/>
              </a:rPr>
              <a:pPr defTabSz="914400"/>
              <a:t>6</a:t>
            </a:fld>
            <a:endParaRPr lang="en-US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11617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3CCE4-C3FE-E142-83C9-17F9563CB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45E0C454-F75C-A944-8BC1-78DA56BBB239}" type="slidenum">
              <a:rPr lang="en-US">
                <a:latin typeface="Calibri" panose="020F0502020204030204"/>
              </a:rPr>
              <a:pPr defTabSz="914400"/>
              <a:t>7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6BF232-23A5-4642-9D28-DF0F0FA86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538" y="389356"/>
            <a:ext cx="8789670" cy="695008"/>
          </a:xfrm>
        </p:spPr>
        <p:txBody>
          <a:bodyPr/>
          <a:lstStyle/>
          <a:p>
            <a:pPr defTabSz="914377">
              <a:lnSpc>
                <a:spcPct val="85000"/>
              </a:lnSpc>
            </a:pPr>
            <a:r>
              <a:rPr lang="en-US" altLang="zh-CN" sz="5400" b="1" spc="-51" dirty="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ExtraBold" charset="0"/>
                <a:cs typeface="Futura Condensed ExtraBold" charset="0"/>
              </a:rPr>
              <a:t>Workflow</a:t>
            </a:r>
            <a:r>
              <a:rPr lang="zh-CN" altLang="en-US" sz="5400" b="1" spc="-51" dirty="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ExtraBold" charset="0"/>
                <a:cs typeface="Futura Condensed ExtraBold" charset="0"/>
              </a:rPr>
              <a:t> </a:t>
            </a:r>
            <a:r>
              <a:rPr lang="en-US" altLang="zh-CN" sz="5400" b="1" spc="-51" dirty="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ExtraBold" charset="0"/>
                <a:cs typeface="Futura Condensed ExtraBold" charset="0"/>
              </a:rPr>
              <a:t>GUI</a:t>
            </a:r>
            <a:endParaRPr lang="en-US" sz="5400" b="1" spc="-51" dirty="0">
              <a:solidFill>
                <a:schemeClr val="tx1">
                  <a:lumMod val="75000"/>
                  <a:lumOff val="25000"/>
                </a:schemeClr>
              </a:solidFill>
              <a:latin typeface="Futura Condensed ExtraBold" charset="0"/>
              <a:cs typeface="Futura Condensed ExtraBold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74914C-EA5B-FF41-BAAC-BA3E9AFB96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92319" y="1468192"/>
            <a:ext cx="9319977" cy="52424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6737DD-5514-984D-9C64-EB70250DD2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82596" y="5875765"/>
            <a:ext cx="2007552" cy="799673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3944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09DD63-AF4B-4D40-9AE5-9667009821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53" b="-1738"/>
          <a:stretch/>
        </p:blipFill>
        <p:spPr>
          <a:xfrm>
            <a:off x="2133635" y="1378039"/>
            <a:ext cx="7191632" cy="5602310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84E27663-A2FA-7C4D-B60B-8A1C8AB5CDDA}"/>
              </a:ext>
            </a:extLst>
          </p:cNvPr>
          <p:cNvSpPr txBox="1">
            <a:spLocks/>
          </p:cNvSpPr>
          <p:nvPr/>
        </p:nvSpPr>
        <p:spPr>
          <a:xfrm>
            <a:off x="1348848" y="317906"/>
            <a:ext cx="8789670" cy="69500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C0633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</a:lstStyle>
          <a:p>
            <a:pPr defTabSz="914377">
              <a:lnSpc>
                <a:spcPct val="85000"/>
              </a:lnSpc>
            </a:pPr>
            <a:r>
              <a:rPr lang="en-US" altLang="zh-CN" sz="5400" b="1" spc="-51" dirty="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ExtraBold" charset="0"/>
                <a:cs typeface="Futura Condensed ExtraBold" charset="0"/>
              </a:rPr>
              <a:t>Notebook</a:t>
            </a:r>
            <a:r>
              <a:rPr lang="zh-CN" altLang="en-US" sz="5400" b="1" spc="-51" dirty="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ExtraBold" charset="0"/>
                <a:cs typeface="Futura Condensed ExtraBold" charset="0"/>
              </a:rPr>
              <a:t> </a:t>
            </a:r>
            <a:r>
              <a:rPr lang="en-US" altLang="zh-CN" sz="5400" b="1" spc="-51" dirty="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ExtraBold" charset="0"/>
                <a:cs typeface="Futura Condensed ExtraBold" charset="0"/>
              </a:rPr>
              <a:t>GUI</a:t>
            </a:r>
            <a:endParaRPr lang="en-US" sz="5400" b="1" spc="-51" dirty="0">
              <a:solidFill>
                <a:schemeClr val="tx1">
                  <a:lumMod val="75000"/>
                  <a:lumOff val="25000"/>
                </a:schemeClr>
              </a:solidFill>
              <a:latin typeface="Futura Condensed ExtraBold" charset="0"/>
              <a:cs typeface="Futura Condensed ExtraBold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FB6E7B-B3C1-9742-B997-00A57BB0D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45E0C454-F75C-A944-8BC1-78DA56BBB239}" type="slidenum">
              <a:rPr lang="en-US">
                <a:latin typeface="Calibri" panose="020F0502020204030204"/>
              </a:rPr>
              <a:pPr defTabSz="914400"/>
              <a:t>8</a:t>
            </a:fld>
            <a:endParaRPr lang="en-US" dirty="0">
              <a:latin typeface="Calibri" panose="020F0502020204030204"/>
            </a:endParaRP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BC8F3E-2BC2-AC49-90DC-50F579BE7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2849" y="5597271"/>
            <a:ext cx="2691338" cy="89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89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DE348-C49E-504E-8328-5B5C06B6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995" y="751015"/>
            <a:ext cx="10515600" cy="695008"/>
          </a:xfrm>
        </p:spPr>
        <p:txBody>
          <a:bodyPr>
            <a:normAutofit fontScale="90000"/>
          </a:bodyPr>
          <a:lstStyle/>
          <a:p>
            <a:pPr defTabSz="914377">
              <a:lnSpc>
                <a:spcPct val="85000"/>
              </a:lnSpc>
            </a:pPr>
            <a:r>
              <a:rPr lang="en-US" altLang="zh-CN" sz="5400" b="1" spc="-51" dirty="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ExtraBold" charset="0"/>
                <a:cs typeface="Futura Condensed ExtraBold" charset="0"/>
              </a:rPr>
              <a:t>Which</a:t>
            </a:r>
            <a:r>
              <a:rPr lang="zh-CN" altLang="en-US" sz="5400" b="1" spc="-51" dirty="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ExtraBold" charset="0"/>
                <a:cs typeface="Futura Condensed ExtraBold" charset="0"/>
              </a:rPr>
              <a:t> </a:t>
            </a:r>
            <a:r>
              <a:rPr lang="en-US" altLang="zh-CN" sz="5400" b="1" spc="-51" dirty="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ExtraBold" charset="0"/>
                <a:cs typeface="Futura Condensed ExtraBold" charset="0"/>
              </a:rPr>
              <a:t>Direction</a:t>
            </a:r>
            <a:r>
              <a:rPr lang="zh-CN" altLang="en-US" sz="5400" b="1" spc="-51" dirty="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ExtraBold" charset="0"/>
                <a:cs typeface="Futura Condensed ExtraBold" charset="0"/>
              </a:rPr>
              <a:t> </a:t>
            </a:r>
            <a:r>
              <a:rPr lang="en-US" altLang="zh-CN" sz="5400" b="1" spc="-51" dirty="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ExtraBold" charset="0"/>
                <a:cs typeface="Futura Condensed ExtraBold" charset="0"/>
              </a:rPr>
              <a:t>To</a:t>
            </a:r>
            <a:r>
              <a:rPr lang="zh-CN" altLang="en-US" sz="5400" b="1" spc="-51" dirty="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ExtraBold" charset="0"/>
                <a:cs typeface="Futura Condensed ExtraBold" charset="0"/>
              </a:rPr>
              <a:t> </a:t>
            </a:r>
            <a:r>
              <a:rPr lang="en-US" altLang="zh-CN" sz="5400" b="1" spc="-51" dirty="0">
                <a:solidFill>
                  <a:schemeClr val="tx1">
                    <a:lumMod val="75000"/>
                    <a:lumOff val="25000"/>
                  </a:schemeClr>
                </a:solidFill>
                <a:latin typeface="Futura Condensed ExtraBold" charset="0"/>
                <a:cs typeface="Futura Condensed ExtraBold" charset="0"/>
              </a:rPr>
              <a:t>Go?</a:t>
            </a:r>
            <a:endParaRPr lang="en-US" sz="5400" b="1" spc="-51" dirty="0">
              <a:solidFill>
                <a:schemeClr val="tx1">
                  <a:lumMod val="75000"/>
                  <a:lumOff val="25000"/>
                </a:schemeClr>
              </a:solidFill>
              <a:latin typeface="Futura Condensed ExtraBold" charset="0"/>
              <a:cs typeface="Futura Condensed ExtraBold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EA4B13F-D728-3645-B759-28EC3598A5D5}"/>
              </a:ext>
            </a:extLst>
          </p:cNvPr>
          <p:cNvGrpSpPr/>
          <p:nvPr/>
        </p:nvGrpSpPr>
        <p:grpSpPr>
          <a:xfrm>
            <a:off x="2263862" y="1875355"/>
            <a:ext cx="7092311" cy="1985159"/>
            <a:chOff x="1263159" y="1926106"/>
            <a:chExt cx="7092311" cy="198515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1CFC662-35B0-834C-986B-5E1F9AF33156}"/>
                </a:ext>
              </a:extLst>
            </p:cNvPr>
            <p:cNvSpPr txBox="1"/>
            <p:nvPr/>
          </p:nvSpPr>
          <p:spPr>
            <a:xfrm>
              <a:off x="1647472" y="3254170"/>
              <a:ext cx="58696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400" b="1" dirty="0">
                  <a:solidFill>
                    <a:srgbClr val="54585A"/>
                  </a:solidFill>
                  <a:latin typeface="Calibri" panose="020F0502020204030204"/>
                  <a:ea typeface="等线" panose="02010600030101010101" pitchFamily="2" charset="-122"/>
                </a:rPr>
                <a:t>Source</a:t>
              </a:r>
              <a:r>
                <a:rPr lang="en-US" altLang="zh-CN" sz="14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:</a:t>
              </a:r>
              <a:r>
                <a:rPr lang="zh-CN" altLang="en-US" sz="14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 </a:t>
              </a:r>
              <a:r>
                <a:rPr lang="en-CA" altLang="zh-CN" sz="14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  <a:hlinkClick r:id="rId3"/>
                </a:rPr>
                <a:t>https://www.verifiedmarketresearch.com/product/data-prep-market/</a:t>
              </a:r>
              <a:endParaRPr lang="en-CA" altLang="zh-CN" sz="14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  <a:p>
              <a:pPr defTabSz="914400"/>
              <a:endParaRPr lang="en-US" sz="14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867580-B26A-DA4D-BB8F-9AA5E3108D32}"/>
                </a:ext>
              </a:extLst>
            </p:cNvPr>
            <p:cNvSpPr txBox="1"/>
            <p:nvPr/>
          </p:nvSpPr>
          <p:spPr>
            <a:xfrm>
              <a:off x="1647472" y="2196188"/>
              <a:ext cx="644494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2000" dirty="0">
                  <a:solidFill>
                    <a:srgbClr val="54585A"/>
                  </a:solidFill>
                  <a:latin typeface="Trebuchet MS" panose="020B0703020202090204" pitchFamily="34" charset="0"/>
                  <a:ea typeface="等线" panose="02010600030101010101" pitchFamily="2" charset="-122"/>
                </a:rPr>
                <a:t>Data</a:t>
              </a:r>
              <a:r>
                <a:rPr lang="zh-CN" altLang="en-US" sz="2000" dirty="0">
                  <a:solidFill>
                    <a:srgbClr val="54585A"/>
                  </a:solidFill>
                  <a:latin typeface="Trebuchet MS" panose="020B0703020202090204" pitchFamily="34" charset="0"/>
                  <a:ea typeface="等线" panose="02010600030101010101" pitchFamily="2" charset="-122"/>
                </a:rPr>
                <a:t> </a:t>
              </a:r>
              <a:r>
                <a:rPr lang="en-US" altLang="zh-CN" sz="2000" dirty="0">
                  <a:solidFill>
                    <a:srgbClr val="54585A"/>
                  </a:solidFill>
                  <a:latin typeface="Trebuchet MS" panose="020B0703020202090204" pitchFamily="34" charset="0"/>
                  <a:ea typeface="等线" panose="02010600030101010101" pitchFamily="2" charset="-122"/>
                </a:rPr>
                <a:t>Prep</a:t>
              </a:r>
              <a:r>
                <a:rPr lang="zh-CN" altLang="en-US" sz="2000" dirty="0">
                  <a:solidFill>
                    <a:srgbClr val="54585A"/>
                  </a:solidFill>
                  <a:latin typeface="Trebuchet MS" panose="020B0703020202090204" pitchFamily="34" charset="0"/>
                  <a:ea typeface="等线" panose="02010600030101010101" pitchFamily="2" charset="-122"/>
                </a:rPr>
                <a:t> </a:t>
              </a:r>
              <a:r>
                <a:rPr lang="en-US" altLang="zh-CN" sz="2000" dirty="0">
                  <a:solidFill>
                    <a:srgbClr val="54585A"/>
                  </a:solidFill>
                  <a:latin typeface="Trebuchet MS" panose="020B0703020202090204" pitchFamily="34" charset="0"/>
                  <a:ea typeface="等线" panose="02010600030101010101" pitchFamily="2" charset="-122"/>
                </a:rPr>
                <a:t>Market</a:t>
              </a:r>
              <a:r>
                <a:rPr lang="zh-CN" altLang="en-US" sz="2000" dirty="0">
                  <a:solidFill>
                    <a:srgbClr val="54585A"/>
                  </a:solidFill>
                  <a:latin typeface="Trebuchet MS" panose="020B0703020202090204" pitchFamily="34" charset="0"/>
                  <a:ea typeface="等线" panose="02010600030101010101" pitchFamily="2" charset="-122"/>
                </a:rPr>
                <a:t> </a:t>
              </a:r>
              <a:r>
                <a:rPr lang="en-US" altLang="zh-CN" sz="2000" dirty="0">
                  <a:solidFill>
                    <a:srgbClr val="54585A"/>
                  </a:solidFill>
                  <a:latin typeface="Trebuchet MS" panose="020B0703020202090204" pitchFamily="34" charset="0"/>
                  <a:ea typeface="等线" panose="02010600030101010101" pitchFamily="2" charset="-122"/>
                </a:rPr>
                <a:t>was</a:t>
              </a:r>
              <a:r>
                <a:rPr lang="zh-CN" altLang="en-US" sz="2000" dirty="0">
                  <a:solidFill>
                    <a:srgbClr val="54585A"/>
                  </a:solidFill>
                  <a:latin typeface="Trebuchet MS" panose="020B0703020202090204" pitchFamily="34" charset="0"/>
                  <a:ea typeface="等线" panose="02010600030101010101" pitchFamily="2" charset="-122"/>
                </a:rPr>
                <a:t> </a:t>
              </a:r>
              <a:r>
                <a:rPr lang="en-US" altLang="zh-CN" sz="2000" dirty="0">
                  <a:solidFill>
                    <a:srgbClr val="54585A"/>
                  </a:solidFill>
                  <a:latin typeface="Trebuchet MS" panose="020B0703020202090204" pitchFamily="34" charset="0"/>
                  <a:ea typeface="等线" panose="02010600030101010101" pitchFamily="2" charset="-122"/>
                </a:rPr>
                <a:t>valued</a:t>
              </a:r>
              <a:r>
                <a:rPr lang="zh-CN" altLang="en-US" sz="2000" dirty="0">
                  <a:solidFill>
                    <a:srgbClr val="54585A"/>
                  </a:solidFill>
                  <a:latin typeface="Trebuchet MS" panose="020B0703020202090204" pitchFamily="34" charset="0"/>
                  <a:ea typeface="等线" panose="02010600030101010101" pitchFamily="2" charset="-122"/>
                </a:rPr>
                <a:t> </a:t>
              </a:r>
              <a:r>
                <a:rPr lang="en-US" altLang="zh-CN" sz="2000" dirty="0">
                  <a:solidFill>
                    <a:srgbClr val="54585A"/>
                  </a:solidFill>
                  <a:latin typeface="Trebuchet MS" panose="020B0703020202090204" pitchFamily="34" charset="0"/>
                  <a:ea typeface="等线" panose="02010600030101010101" pitchFamily="2" charset="-122"/>
                </a:rPr>
                <a:t>at</a:t>
              </a:r>
              <a:r>
                <a:rPr lang="zh-CN" altLang="en-US" sz="2000" dirty="0">
                  <a:solidFill>
                    <a:srgbClr val="54585A"/>
                  </a:solidFill>
                  <a:latin typeface="Trebuchet MS" panose="020B0703020202090204" pitchFamily="34" charset="0"/>
                  <a:ea typeface="等线" panose="02010600030101010101" pitchFamily="2" charset="-122"/>
                </a:rPr>
                <a:t> </a:t>
              </a:r>
              <a:r>
                <a:rPr lang="en-US" altLang="zh-CN" sz="2000" dirty="0">
                  <a:solidFill>
                    <a:srgbClr val="54585A"/>
                  </a:solidFill>
                  <a:latin typeface="Trebuchet MS" panose="020B0703020202090204" pitchFamily="34" charset="0"/>
                  <a:ea typeface="等线" panose="02010600030101010101" pitchFamily="2" charset="-122"/>
                </a:rPr>
                <a:t>USD</a:t>
              </a:r>
              <a:r>
                <a:rPr lang="zh-CN" altLang="en-US" sz="2000" dirty="0">
                  <a:solidFill>
                    <a:srgbClr val="54585A"/>
                  </a:solidFill>
                  <a:latin typeface="Trebuchet MS" panose="020B0703020202090204" pitchFamily="34" charset="0"/>
                  <a:ea typeface="等线" panose="02010600030101010101" pitchFamily="2" charset="-122"/>
                </a:rPr>
                <a:t> </a:t>
              </a:r>
              <a:r>
                <a:rPr lang="en-US" altLang="zh-CN" sz="2000" dirty="0">
                  <a:solidFill>
                    <a:srgbClr val="54585A"/>
                  </a:solidFill>
                  <a:latin typeface="Trebuchet MS" panose="020B0703020202090204" pitchFamily="34" charset="0"/>
                  <a:ea typeface="等线" panose="02010600030101010101" pitchFamily="2" charset="-122"/>
                </a:rPr>
                <a:t>3.29</a:t>
              </a:r>
              <a:r>
                <a:rPr lang="zh-CN" altLang="en-US" sz="2000" dirty="0">
                  <a:solidFill>
                    <a:srgbClr val="54585A"/>
                  </a:solidFill>
                  <a:latin typeface="Trebuchet MS" panose="020B0703020202090204" pitchFamily="34" charset="0"/>
                  <a:ea typeface="等线" panose="02010600030101010101" pitchFamily="2" charset="-122"/>
                </a:rPr>
                <a:t> </a:t>
              </a:r>
              <a:r>
                <a:rPr lang="en-US" altLang="zh-CN" sz="2000" dirty="0">
                  <a:solidFill>
                    <a:srgbClr val="54585A"/>
                  </a:solidFill>
                  <a:latin typeface="Trebuchet MS" panose="020B0703020202090204" pitchFamily="34" charset="0"/>
                  <a:ea typeface="等线" panose="02010600030101010101" pitchFamily="2" charset="-122"/>
                </a:rPr>
                <a:t>Billion</a:t>
              </a:r>
              <a:r>
                <a:rPr lang="zh-CN" altLang="en-US" sz="2000" dirty="0">
                  <a:solidFill>
                    <a:srgbClr val="54585A"/>
                  </a:solidFill>
                  <a:latin typeface="Trebuchet MS" panose="020B0703020202090204" pitchFamily="34" charset="0"/>
                  <a:ea typeface="等线" panose="02010600030101010101" pitchFamily="2" charset="-122"/>
                </a:rPr>
                <a:t> </a:t>
              </a:r>
              <a:r>
                <a:rPr lang="en-US" altLang="zh-CN" sz="2000" dirty="0">
                  <a:solidFill>
                    <a:srgbClr val="54585A"/>
                  </a:solidFill>
                  <a:latin typeface="Trebuchet MS" panose="020B0703020202090204" pitchFamily="34" charset="0"/>
                  <a:ea typeface="等线" panose="02010600030101010101" pitchFamily="2" charset="-122"/>
                </a:rPr>
                <a:t>in</a:t>
              </a:r>
              <a:r>
                <a:rPr lang="zh-CN" altLang="en-US" sz="2000" dirty="0">
                  <a:solidFill>
                    <a:srgbClr val="54585A"/>
                  </a:solidFill>
                  <a:latin typeface="Trebuchet MS" panose="020B0703020202090204" pitchFamily="34" charset="0"/>
                  <a:ea typeface="等线" panose="02010600030101010101" pitchFamily="2" charset="-122"/>
                </a:rPr>
                <a:t> </a:t>
              </a:r>
              <a:r>
                <a:rPr lang="en-US" altLang="zh-CN" sz="2000" dirty="0">
                  <a:solidFill>
                    <a:srgbClr val="54585A"/>
                  </a:solidFill>
                  <a:latin typeface="Trebuchet MS" panose="020B0703020202090204" pitchFamily="34" charset="0"/>
                  <a:ea typeface="等线" panose="02010600030101010101" pitchFamily="2" charset="-122"/>
                </a:rPr>
                <a:t>2019</a:t>
              </a:r>
              <a:r>
                <a:rPr lang="zh-CN" altLang="en-US" sz="2000" dirty="0">
                  <a:solidFill>
                    <a:srgbClr val="54585A"/>
                  </a:solidFill>
                  <a:latin typeface="Trebuchet MS" panose="020B0703020202090204" pitchFamily="34" charset="0"/>
                  <a:ea typeface="等线" panose="02010600030101010101" pitchFamily="2" charset="-122"/>
                </a:rPr>
                <a:t> </a:t>
              </a:r>
              <a:r>
                <a:rPr lang="en-US" altLang="zh-CN" sz="2000" dirty="0">
                  <a:solidFill>
                    <a:srgbClr val="54585A"/>
                  </a:solidFill>
                  <a:latin typeface="Trebuchet MS" panose="020B0703020202090204" pitchFamily="34" charset="0"/>
                  <a:ea typeface="等线" panose="02010600030101010101" pitchFamily="2" charset="-122"/>
                </a:rPr>
                <a:t>and</a:t>
              </a:r>
              <a:r>
                <a:rPr lang="zh-CN" altLang="en-US" sz="2000" dirty="0">
                  <a:solidFill>
                    <a:srgbClr val="54585A"/>
                  </a:solidFill>
                  <a:latin typeface="Trebuchet MS" panose="020B0703020202090204" pitchFamily="34" charset="0"/>
                  <a:ea typeface="等线" panose="02010600030101010101" pitchFamily="2" charset="-122"/>
                </a:rPr>
                <a:t> </a:t>
              </a:r>
              <a:r>
                <a:rPr lang="en-US" altLang="zh-CN" sz="2000" dirty="0">
                  <a:solidFill>
                    <a:srgbClr val="54585A"/>
                  </a:solidFill>
                  <a:latin typeface="Trebuchet MS" panose="020B0703020202090204" pitchFamily="34" charset="0"/>
                  <a:ea typeface="等线" panose="02010600030101010101" pitchFamily="2" charset="-122"/>
                </a:rPr>
                <a:t>is</a:t>
              </a:r>
              <a:r>
                <a:rPr lang="zh-CN" altLang="en-US" sz="2000" dirty="0">
                  <a:solidFill>
                    <a:srgbClr val="54585A"/>
                  </a:solidFill>
                  <a:latin typeface="Trebuchet MS" panose="020B0703020202090204" pitchFamily="34" charset="0"/>
                  <a:ea typeface="等线" panose="02010600030101010101" pitchFamily="2" charset="-122"/>
                </a:rPr>
                <a:t> </a:t>
              </a:r>
              <a:r>
                <a:rPr lang="en-US" altLang="zh-CN" sz="2000" dirty="0">
                  <a:solidFill>
                    <a:srgbClr val="54585A"/>
                  </a:solidFill>
                  <a:latin typeface="Trebuchet MS" panose="020B0703020202090204" pitchFamily="34" charset="0"/>
                  <a:ea typeface="等线" panose="02010600030101010101" pitchFamily="2" charset="-122"/>
                </a:rPr>
                <a:t>projected</a:t>
              </a:r>
              <a:r>
                <a:rPr lang="zh-CN" altLang="en-US" sz="2000" dirty="0">
                  <a:solidFill>
                    <a:srgbClr val="54585A"/>
                  </a:solidFill>
                  <a:latin typeface="Trebuchet MS" panose="020B0703020202090204" pitchFamily="34" charset="0"/>
                  <a:ea typeface="等线" panose="02010600030101010101" pitchFamily="2" charset="-122"/>
                </a:rPr>
                <a:t> </a:t>
              </a:r>
              <a:r>
                <a:rPr lang="en-US" altLang="zh-CN" sz="2000" dirty="0">
                  <a:solidFill>
                    <a:srgbClr val="54585A"/>
                  </a:solidFill>
                  <a:latin typeface="Trebuchet MS" panose="020B0703020202090204" pitchFamily="34" charset="0"/>
                  <a:ea typeface="等线" panose="02010600030101010101" pitchFamily="2" charset="-122"/>
                </a:rPr>
                <a:t>to</a:t>
              </a:r>
              <a:r>
                <a:rPr lang="zh-CN" altLang="en-US" sz="2000" dirty="0">
                  <a:solidFill>
                    <a:srgbClr val="54585A"/>
                  </a:solidFill>
                  <a:latin typeface="Trebuchet MS" panose="020B0703020202090204" pitchFamily="34" charset="0"/>
                  <a:ea typeface="等线" panose="02010600030101010101" pitchFamily="2" charset="-122"/>
                </a:rPr>
                <a:t> </a:t>
              </a:r>
              <a:r>
                <a:rPr lang="en-US" altLang="zh-CN" sz="2000" dirty="0">
                  <a:solidFill>
                    <a:srgbClr val="54585A"/>
                  </a:solidFill>
                  <a:latin typeface="Trebuchet MS" panose="020B0703020202090204" pitchFamily="34" charset="0"/>
                  <a:ea typeface="等线" panose="02010600030101010101" pitchFamily="2" charset="-122"/>
                </a:rPr>
                <a:t>reach</a:t>
              </a:r>
              <a:r>
                <a:rPr lang="zh-CN" altLang="en-US" sz="2000" dirty="0">
                  <a:solidFill>
                    <a:srgbClr val="54585A"/>
                  </a:solidFill>
                  <a:latin typeface="Trebuchet MS" panose="020B0703020202090204" pitchFamily="34" charset="0"/>
                  <a:ea typeface="等线" panose="02010600030101010101" pitchFamily="2" charset="-12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Trebuchet MS" panose="020B0703020202090204" pitchFamily="34" charset="0"/>
                  <a:ea typeface="等线" panose="02010600030101010101" pitchFamily="2" charset="-122"/>
                </a:rPr>
                <a:t>USD</a:t>
              </a:r>
              <a:r>
                <a:rPr lang="zh-CN" altLang="en-US" sz="2000" dirty="0">
                  <a:solidFill>
                    <a:srgbClr val="FF0000"/>
                  </a:solidFill>
                  <a:latin typeface="Trebuchet MS" panose="020B0703020202090204" pitchFamily="34" charset="0"/>
                  <a:ea typeface="等线" panose="02010600030101010101" pitchFamily="2" charset="-12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Trebuchet MS" panose="020B0703020202090204" pitchFamily="34" charset="0"/>
                  <a:ea typeface="等线" panose="02010600030101010101" pitchFamily="2" charset="-122"/>
                </a:rPr>
                <a:t>18.11</a:t>
              </a:r>
              <a:r>
                <a:rPr lang="zh-CN" altLang="en-US" sz="2000" dirty="0">
                  <a:solidFill>
                    <a:srgbClr val="FF0000"/>
                  </a:solidFill>
                  <a:latin typeface="Trebuchet MS" panose="020B0703020202090204" pitchFamily="34" charset="0"/>
                  <a:ea typeface="等线" panose="02010600030101010101" pitchFamily="2" charset="-12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Trebuchet MS" panose="020B0703020202090204" pitchFamily="34" charset="0"/>
                  <a:ea typeface="等线" panose="02010600030101010101" pitchFamily="2" charset="-122"/>
                </a:rPr>
                <a:t>Billion</a:t>
              </a:r>
              <a:r>
                <a:rPr lang="zh-CN" altLang="en-US" sz="2000" dirty="0">
                  <a:solidFill>
                    <a:srgbClr val="FF0000"/>
                  </a:solidFill>
                  <a:latin typeface="Trebuchet MS" panose="020B0703020202090204" pitchFamily="34" charset="0"/>
                  <a:ea typeface="等线" panose="02010600030101010101" pitchFamily="2" charset="-12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Trebuchet MS" panose="020B0703020202090204" pitchFamily="34" charset="0"/>
                  <a:ea typeface="等线" panose="02010600030101010101" pitchFamily="2" charset="-122"/>
                </a:rPr>
                <a:t>by</a:t>
              </a:r>
              <a:r>
                <a:rPr lang="zh-CN" altLang="en-US" sz="2000" dirty="0">
                  <a:solidFill>
                    <a:srgbClr val="FF0000"/>
                  </a:solidFill>
                  <a:latin typeface="Trebuchet MS" panose="020B0703020202090204" pitchFamily="34" charset="0"/>
                  <a:ea typeface="等线" panose="02010600030101010101" pitchFamily="2" charset="-12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Trebuchet MS" panose="020B0703020202090204" pitchFamily="34" charset="0"/>
                  <a:ea typeface="等线" panose="02010600030101010101" pitchFamily="2" charset="-122"/>
                </a:rPr>
                <a:t>2027</a:t>
              </a:r>
              <a:r>
                <a:rPr lang="en-US" altLang="zh-CN" sz="2000" dirty="0">
                  <a:solidFill>
                    <a:prstClr val="black"/>
                  </a:solidFill>
                  <a:latin typeface="Trebuchet MS" panose="020B0703020202090204" pitchFamily="34" charset="0"/>
                  <a:ea typeface="等线" panose="02010600030101010101" pitchFamily="2" charset="-122"/>
                </a:rPr>
                <a:t>,</a:t>
              </a:r>
              <a:r>
                <a:rPr lang="zh-CN" altLang="en-US" sz="2000" dirty="0">
                  <a:solidFill>
                    <a:prstClr val="black"/>
                  </a:solidFill>
                  <a:latin typeface="Trebuchet MS" panose="020B0703020202090204" pitchFamily="34" charset="0"/>
                  <a:ea typeface="等线" panose="02010600030101010101" pitchFamily="2" charset="-122"/>
                </a:rPr>
                <a:t> </a:t>
              </a:r>
              <a:r>
                <a:rPr lang="en-US" altLang="zh-CN" sz="2000" dirty="0">
                  <a:solidFill>
                    <a:srgbClr val="54585A"/>
                  </a:solidFill>
                  <a:latin typeface="Trebuchet MS" panose="020B0703020202090204" pitchFamily="34" charset="0"/>
                  <a:ea typeface="等线" panose="02010600030101010101" pitchFamily="2" charset="-122"/>
                </a:rPr>
                <a:t>growing</a:t>
              </a:r>
              <a:r>
                <a:rPr lang="zh-CN" altLang="en-US" sz="2000" dirty="0">
                  <a:solidFill>
                    <a:srgbClr val="54585A"/>
                  </a:solidFill>
                  <a:latin typeface="Trebuchet MS" panose="020B0703020202090204" pitchFamily="34" charset="0"/>
                  <a:ea typeface="等线" panose="02010600030101010101" pitchFamily="2" charset="-122"/>
                </a:rPr>
                <a:t> </a:t>
              </a:r>
              <a:r>
                <a:rPr lang="en-US" altLang="zh-CN" sz="2000" dirty="0">
                  <a:solidFill>
                    <a:srgbClr val="54585A"/>
                  </a:solidFill>
                  <a:latin typeface="Trebuchet MS" panose="020B0703020202090204" pitchFamily="34" charset="0"/>
                  <a:ea typeface="等线" panose="02010600030101010101" pitchFamily="2" charset="-122"/>
                </a:rPr>
                <a:t>at</a:t>
              </a:r>
              <a:r>
                <a:rPr lang="zh-CN" altLang="en-US" sz="2000" dirty="0">
                  <a:solidFill>
                    <a:srgbClr val="54585A"/>
                  </a:solidFill>
                  <a:latin typeface="Trebuchet MS" panose="020B0703020202090204" pitchFamily="34" charset="0"/>
                  <a:ea typeface="等线" panose="02010600030101010101" pitchFamily="2" charset="-122"/>
                </a:rPr>
                <a:t> </a:t>
              </a:r>
              <a:r>
                <a:rPr lang="en-US" altLang="zh-CN" sz="2000" dirty="0">
                  <a:solidFill>
                    <a:srgbClr val="54585A"/>
                  </a:solidFill>
                  <a:latin typeface="Trebuchet MS" panose="020B0703020202090204" pitchFamily="34" charset="0"/>
                  <a:ea typeface="等线" panose="02010600030101010101" pitchFamily="2" charset="-122"/>
                </a:rPr>
                <a:t>a</a:t>
              </a:r>
              <a:r>
                <a:rPr lang="zh-CN" altLang="en-US" sz="2000" dirty="0">
                  <a:solidFill>
                    <a:srgbClr val="54585A"/>
                  </a:solidFill>
                  <a:latin typeface="Trebuchet MS" panose="020B0703020202090204" pitchFamily="34" charset="0"/>
                  <a:ea typeface="等线" panose="02010600030101010101" pitchFamily="2" charset="-12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Trebuchet MS" panose="020B0703020202090204" pitchFamily="34" charset="0"/>
                  <a:ea typeface="等线" panose="02010600030101010101" pitchFamily="2" charset="-122"/>
                </a:rPr>
                <a:t>CAGR</a:t>
              </a:r>
              <a:r>
                <a:rPr lang="zh-CN" altLang="en-US" sz="2000" dirty="0">
                  <a:solidFill>
                    <a:srgbClr val="FF0000"/>
                  </a:solidFill>
                  <a:latin typeface="Trebuchet MS" panose="020B0703020202090204" pitchFamily="34" charset="0"/>
                  <a:ea typeface="等线" panose="02010600030101010101" pitchFamily="2" charset="-12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Trebuchet MS" panose="020B0703020202090204" pitchFamily="34" charset="0"/>
                  <a:ea typeface="等线" panose="02010600030101010101" pitchFamily="2" charset="-122"/>
                </a:rPr>
                <a:t>of</a:t>
              </a:r>
              <a:r>
                <a:rPr lang="zh-CN" altLang="en-US" sz="2000" dirty="0">
                  <a:solidFill>
                    <a:srgbClr val="FF0000"/>
                  </a:solidFill>
                  <a:latin typeface="Trebuchet MS" panose="020B0703020202090204" pitchFamily="34" charset="0"/>
                  <a:ea typeface="等线" panose="02010600030101010101" pitchFamily="2" charset="-12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Trebuchet MS" panose="020B0703020202090204" pitchFamily="34" charset="0"/>
                  <a:ea typeface="等线" panose="02010600030101010101" pitchFamily="2" charset="-122"/>
                </a:rPr>
                <a:t>25.64%</a:t>
              </a:r>
              <a:r>
                <a:rPr lang="zh-CN" altLang="en-US" sz="2000" dirty="0">
                  <a:solidFill>
                    <a:srgbClr val="FF0000"/>
                  </a:solidFill>
                  <a:latin typeface="Trebuchet MS" panose="020B0703020202090204" pitchFamily="34" charset="0"/>
                  <a:ea typeface="等线" panose="02010600030101010101" pitchFamily="2" charset="-12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Trebuchet MS" panose="020B0703020202090204" pitchFamily="34" charset="0"/>
                  <a:ea typeface="等线" panose="02010600030101010101" pitchFamily="2" charset="-122"/>
                </a:rPr>
                <a:t>from</a:t>
              </a:r>
              <a:r>
                <a:rPr lang="zh-CN" altLang="en-US" sz="2000" dirty="0">
                  <a:solidFill>
                    <a:srgbClr val="FF0000"/>
                  </a:solidFill>
                  <a:latin typeface="Trebuchet MS" panose="020B0703020202090204" pitchFamily="34" charset="0"/>
                  <a:ea typeface="等线" panose="02010600030101010101" pitchFamily="2" charset="-12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Trebuchet MS" panose="020B0703020202090204" pitchFamily="34" charset="0"/>
                  <a:ea typeface="等线" panose="02010600030101010101" pitchFamily="2" charset="-122"/>
                </a:rPr>
                <a:t>2020</a:t>
              </a:r>
              <a:r>
                <a:rPr lang="zh-CN" altLang="en-US" sz="2000" dirty="0">
                  <a:solidFill>
                    <a:srgbClr val="FF0000"/>
                  </a:solidFill>
                  <a:latin typeface="Trebuchet MS" panose="020B0703020202090204" pitchFamily="34" charset="0"/>
                  <a:ea typeface="等线" panose="02010600030101010101" pitchFamily="2" charset="-12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Trebuchet MS" panose="020B0703020202090204" pitchFamily="34" charset="0"/>
                  <a:ea typeface="等线" panose="02010600030101010101" pitchFamily="2" charset="-122"/>
                </a:rPr>
                <a:t>to</a:t>
              </a:r>
              <a:r>
                <a:rPr lang="zh-CN" altLang="en-US" sz="2000" dirty="0">
                  <a:solidFill>
                    <a:srgbClr val="FF0000"/>
                  </a:solidFill>
                  <a:latin typeface="Trebuchet MS" panose="020B0703020202090204" pitchFamily="34" charset="0"/>
                  <a:ea typeface="等线" panose="02010600030101010101" pitchFamily="2" charset="-12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Trebuchet MS" panose="020B0703020202090204" pitchFamily="34" charset="0"/>
                  <a:ea typeface="等线" panose="02010600030101010101" pitchFamily="2" charset="-122"/>
                </a:rPr>
                <a:t>2027</a:t>
              </a:r>
              <a:endParaRPr lang="en-US" sz="2000" dirty="0">
                <a:solidFill>
                  <a:srgbClr val="FF0000"/>
                </a:solidFill>
                <a:latin typeface="Trebuchet MS" panose="020B070302020209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9088F8-767D-2A42-9D46-F5A7294BD879}"/>
                </a:ext>
              </a:extLst>
            </p:cNvPr>
            <p:cNvSpPr txBox="1"/>
            <p:nvPr/>
          </p:nvSpPr>
          <p:spPr>
            <a:xfrm>
              <a:off x="1263159" y="1926106"/>
              <a:ext cx="52610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8000" dirty="0">
                  <a:solidFill>
                    <a:srgbClr val="54585A"/>
                  </a:solidFill>
                  <a:latin typeface="Helvetica" charset="0"/>
                  <a:ea typeface="Helvetica" charset="0"/>
                  <a:cs typeface="Helvetica" charset="0"/>
                </a:rPr>
                <a:t>“</a:t>
              </a:r>
              <a:endParaRPr lang="en-US" sz="8000" dirty="0">
                <a:solidFill>
                  <a:srgbClr val="54585A"/>
                </a:solidFill>
                <a:latin typeface="Calibri" panose="020F0502020204030204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A5D3F9-E273-AF4E-8062-3BAD5F89FB27}"/>
                </a:ext>
              </a:extLst>
            </p:cNvPr>
            <p:cNvSpPr txBox="1"/>
            <p:nvPr/>
          </p:nvSpPr>
          <p:spPr>
            <a:xfrm>
              <a:off x="7829364" y="2587826"/>
              <a:ext cx="52610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8000" dirty="0">
                  <a:solidFill>
                    <a:srgbClr val="54585A"/>
                  </a:solidFill>
                  <a:latin typeface="Helvetica" charset="0"/>
                  <a:ea typeface="Helvetica" charset="0"/>
                  <a:cs typeface="Helvetica" charset="0"/>
                </a:rPr>
                <a:t>”</a:t>
              </a:r>
              <a:endParaRPr lang="en-US" sz="8000" dirty="0">
                <a:solidFill>
                  <a:srgbClr val="54585A"/>
                </a:solidFill>
                <a:latin typeface="Calibri" panose="020F0502020204030204"/>
              </a:endParaRPr>
            </a:p>
          </p:txBody>
        </p:sp>
      </p:grp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1B8255F5-C395-CB49-8190-AD9764A276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63862" y="4127810"/>
            <a:ext cx="8404139" cy="2474101"/>
          </a:xfr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Directions</a:t>
            </a:r>
          </a:p>
          <a:p>
            <a:pPr marL="180000" indent="-3600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400" b="0" dirty="0"/>
              <a:t>Spreadsheet</a:t>
            </a:r>
            <a:r>
              <a:rPr lang="zh-CN" altLang="en-US" sz="2400" b="0" dirty="0"/>
              <a:t> </a:t>
            </a:r>
            <a:r>
              <a:rPr lang="en-US" altLang="zh-CN" sz="2400" b="0" dirty="0"/>
              <a:t>GUI</a:t>
            </a:r>
          </a:p>
          <a:p>
            <a:pPr marL="180000" indent="-3600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400" b="0" dirty="0"/>
              <a:t>Workflow</a:t>
            </a:r>
            <a:r>
              <a:rPr lang="zh-CN" altLang="en-US" sz="2400" b="0" dirty="0"/>
              <a:t> </a:t>
            </a:r>
            <a:r>
              <a:rPr lang="en-US" altLang="zh-CN" sz="2400" b="0" dirty="0"/>
              <a:t>GUI</a:t>
            </a:r>
          </a:p>
          <a:p>
            <a:pPr marL="180000" indent="-3600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400" b="0" dirty="0"/>
              <a:t>Notebook</a:t>
            </a:r>
            <a:r>
              <a:rPr lang="zh-CN" altLang="en-US" sz="2400" b="0" dirty="0"/>
              <a:t> </a:t>
            </a:r>
            <a:r>
              <a:rPr lang="en-US" altLang="zh-CN" sz="2400" b="0" dirty="0"/>
              <a:t>GUI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F0C3CA45-00E5-BD4C-B8C0-DC6088D42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45E0C454-F75C-A944-8BC1-78DA56BBB239}" type="slidenum">
              <a:rPr lang="en-US">
                <a:latin typeface="Calibri" panose="020F0502020204030204"/>
              </a:rPr>
              <a:pPr defTabSz="914400"/>
              <a:t>9</a:t>
            </a:fld>
            <a:endParaRPr lang="en-US" dirty="0">
              <a:latin typeface="Calibri" panose="020F0502020204030204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53AF523-5495-DF48-A155-0EE1FDDE8526}"/>
              </a:ext>
            </a:extLst>
          </p:cNvPr>
          <p:cNvCxnSpPr>
            <a:cxnSpLocks/>
          </p:cNvCxnSpPr>
          <p:nvPr/>
        </p:nvCxnSpPr>
        <p:spPr>
          <a:xfrm flipV="1">
            <a:off x="5179756" y="6221743"/>
            <a:ext cx="944380" cy="73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F79A99-5CEF-EE41-9623-91B1441E2305}"/>
              </a:ext>
            </a:extLst>
          </p:cNvPr>
          <p:cNvCxnSpPr>
            <a:cxnSpLocks/>
          </p:cNvCxnSpPr>
          <p:nvPr/>
        </p:nvCxnSpPr>
        <p:spPr>
          <a:xfrm>
            <a:off x="5179756" y="5114970"/>
            <a:ext cx="944380" cy="2674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BF72AB-F39B-DB4F-A6E9-AFAD3C679FF4}"/>
              </a:ext>
            </a:extLst>
          </p:cNvPr>
          <p:cNvCxnSpPr>
            <a:cxnSpLocks/>
          </p:cNvCxnSpPr>
          <p:nvPr/>
        </p:nvCxnSpPr>
        <p:spPr>
          <a:xfrm flipV="1">
            <a:off x="5179756" y="5522330"/>
            <a:ext cx="944380" cy="2159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0B1D3D7-22CC-2F42-AD3F-0BD2F53BA38F}"/>
              </a:ext>
            </a:extLst>
          </p:cNvPr>
          <p:cNvSpPr/>
          <p:nvPr/>
        </p:nvSpPr>
        <p:spPr>
          <a:xfrm>
            <a:off x="6133795" y="5254877"/>
            <a:ext cx="3265767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 defTabSz="914400"/>
            <a:r>
              <a:rPr lang="en-US" altLang="zh-CN" dirty="0">
                <a:solidFill>
                  <a:srgbClr val="4D4D4C"/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Targeted</a:t>
            </a:r>
            <a:r>
              <a:rPr lang="zh-CN" altLang="en-US" dirty="0">
                <a:solidFill>
                  <a:srgbClr val="4D4D4C"/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srgbClr val="4D4D4C"/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at</a:t>
            </a:r>
            <a:r>
              <a:rPr lang="zh-CN" altLang="en-US" dirty="0">
                <a:solidFill>
                  <a:srgbClr val="4D4D4C"/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non-programmers</a:t>
            </a:r>
            <a:endParaRPr lang="en-US" dirty="0">
              <a:solidFill>
                <a:srgbClr val="FF0000"/>
              </a:solidFill>
              <a:latin typeface="Trebuchet MS" panose="020B070302020209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E2D9F9A-0ED7-6649-8071-AEEF20556B71}"/>
              </a:ext>
            </a:extLst>
          </p:cNvPr>
          <p:cNvSpPr/>
          <p:nvPr/>
        </p:nvSpPr>
        <p:spPr>
          <a:xfrm>
            <a:off x="6121317" y="6037077"/>
            <a:ext cx="2999667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 defTabSz="914400"/>
            <a:r>
              <a:rPr lang="en-US" altLang="zh-CN" dirty="0">
                <a:solidFill>
                  <a:srgbClr val="4D4D4C"/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Targeted</a:t>
            </a:r>
            <a:r>
              <a:rPr lang="zh-CN" altLang="en-US" dirty="0">
                <a:solidFill>
                  <a:srgbClr val="4D4D4C"/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srgbClr val="4D4D4C"/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at</a:t>
            </a:r>
            <a:r>
              <a:rPr lang="zh-CN" altLang="en-US" dirty="0">
                <a:solidFill>
                  <a:srgbClr val="4D4D4C"/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data</a:t>
            </a:r>
            <a:r>
              <a:rPr lang="zh-CN" altLang="en-US" dirty="0">
                <a:solidFill>
                  <a:srgbClr val="FF0000"/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rebuchet MS" panose="020B0703020202090204" pitchFamily="34" charset="0"/>
                <a:ea typeface="等线" panose="02010600030101010101" pitchFamily="2" charset="-122"/>
              </a:rPr>
              <a:t>scientists</a:t>
            </a:r>
            <a:endParaRPr lang="en-US" dirty="0">
              <a:solidFill>
                <a:srgbClr val="FF0000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45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itle Page Slides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10758</TotalTime>
  <Words>2247</Words>
  <Application>Microsoft Macintosh PowerPoint</Application>
  <PresentationFormat>Widescreen</PresentationFormat>
  <Paragraphs>583</Paragraphs>
  <Slides>53</Slides>
  <Notes>10</Notes>
  <HiddenSlides>2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8" baseType="lpstr">
      <vt:lpstr>Arial</vt:lpstr>
      <vt:lpstr>Calibri</vt:lpstr>
      <vt:lpstr>Calibri Light</vt:lpstr>
      <vt:lpstr>Cambria Math</vt:lpstr>
      <vt:lpstr>Franklin Gothic Heavy</vt:lpstr>
      <vt:lpstr>Futura Condensed ExtraBold</vt:lpstr>
      <vt:lpstr>Futura Condensed Medium</vt:lpstr>
      <vt:lpstr>Futura Medium</vt:lpstr>
      <vt:lpstr>Helvetica</vt:lpstr>
      <vt:lpstr>Impact</vt:lpstr>
      <vt:lpstr>Times</vt:lpstr>
      <vt:lpstr>Trebuchet MS</vt:lpstr>
      <vt:lpstr>Wingdings</vt:lpstr>
      <vt:lpstr>Retrospect</vt:lpstr>
      <vt:lpstr>Title Page Slides</vt:lpstr>
      <vt:lpstr>CMPT 733 Data Preparation</vt:lpstr>
      <vt:lpstr>Outline</vt:lpstr>
      <vt:lpstr>Data Preparation Is Still the Bottleneck!!!</vt:lpstr>
      <vt:lpstr>Why Is Data Preparation Hard?</vt:lpstr>
      <vt:lpstr>Human-in-the-loop Data Preparation</vt:lpstr>
      <vt:lpstr>Spreadsheet GUI</vt:lpstr>
      <vt:lpstr>Workflow GUI</vt:lpstr>
      <vt:lpstr>PowerPoint Presentation</vt:lpstr>
      <vt:lpstr>Which Direction To Go?</vt:lpstr>
      <vt:lpstr>Data Preparation Tasks</vt:lpstr>
      <vt:lpstr>Data Preparation Tasks</vt:lpstr>
      <vt:lpstr>Where to Collect?</vt:lpstr>
      <vt:lpstr>Where to Collect?</vt:lpstr>
      <vt:lpstr>Data Classification</vt:lpstr>
      <vt:lpstr>Challenges</vt:lpstr>
      <vt:lpstr>Getting Data</vt:lpstr>
      <vt:lpstr>Load Data From CSV Files</vt:lpstr>
      <vt:lpstr>Load Data From JSON Files</vt:lpstr>
      <vt:lpstr>Web Scraping</vt:lpstr>
      <vt:lpstr>Before you scrape</vt:lpstr>
      <vt:lpstr>If you do scrape</vt:lpstr>
      <vt:lpstr>Outline</vt:lpstr>
      <vt:lpstr>Dirty Data Problems</vt:lpstr>
      <vt:lpstr>Data Cleaning Tools</vt:lpstr>
      <vt:lpstr>Outlier Detection</vt:lpstr>
      <vt:lpstr>Outlier Detection</vt:lpstr>
      <vt:lpstr>Outlier Detection</vt:lpstr>
      <vt:lpstr>Data Preparation Tasks</vt:lpstr>
      <vt:lpstr>Data Integration Problem</vt:lpstr>
      <vt:lpstr>Data Integration: Three Steps</vt:lpstr>
      <vt:lpstr>Entity Resolution</vt:lpstr>
      <vt:lpstr>Output of Entity Resolution</vt:lpstr>
      <vt:lpstr>Entity Resolution Techniques</vt:lpstr>
      <vt:lpstr>Similarity-based</vt:lpstr>
      <vt:lpstr>Filtering-and-Verification</vt:lpstr>
      <vt:lpstr>How Does Filtering Work?</vt:lpstr>
      <vt:lpstr>A simplified version</vt:lpstr>
      <vt:lpstr>A general case</vt:lpstr>
      <vt:lpstr>Not satisfied with efficiency?</vt:lpstr>
      <vt:lpstr>Not satisfied with result quality?</vt:lpstr>
      <vt:lpstr>Crowdsourcing</vt:lpstr>
      <vt:lpstr>The Wisdom of Crowds</vt:lpstr>
      <vt:lpstr>Crowdsourcing Platforms</vt:lpstr>
      <vt:lpstr>Industrial Survey</vt:lpstr>
      <vt:lpstr>Amazon Mechanical Turk</vt:lpstr>
      <vt:lpstr>Use Cases</vt:lpstr>
      <vt:lpstr>Crowdsourcing may not work  </vt:lpstr>
      <vt:lpstr>Crowdsourcing may not work  </vt:lpstr>
      <vt:lpstr>Active Learning</vt:lpstr>
      <vt:lpstr>Workflow</vt:lpstr>
      <vt:lpstr>Query Strategy</vt:lpstr>
      <vt:lpstr>Uncertain Sampling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Introduction</dc:title>
  <dc:creator>Jiannan Wang</dc:creator>
  <cp:lastModifiedBy>Jiannan Wang</cp:lastModifiedBy>
  <cp:revision>363</cp:revision>
  <dcterms:created xsi:type="dcterms:W3CDTF">2015-12-16T22:20:54Z</dcterms:created>
  <dcterms:modified xsi:type="dcterms:W3CDTF">2021-01-18T22:25:51Z</dcterms:modified>
</cp:coreProperties>
</file>